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12" r:id="rId1"/>
  </p:sldMasterIdLst>
  <p:notesMasterIdLst>
    <p:notesMasterId r:id="rId45"/>
  </p:notesMasterIdLst>
  <p:sldIdLst>
    <p:sldId id="256" r:id="rId2"/>
    <p:sldId id="311" r:id="rId3"/>
    <p:sldId id="305" r:id="rId4"/>
    <p:sldId id="314" r:id="rId5"/>
    <p:sldId id="331" r:id="rId6"/>
    <p:sldId id="313" r:id="rId7"/>
    <p:sldId id="334" r:id="rId8"/>
    <p:sldId id="288" r:id="rId9"/>
    <p:sldId id="335" r:id="rId10"/>
    <p:sldId id="283" r:id="rId11"/>
    <p:sldId id="285" r:id="rId12"/>
    <p:sldId id="268" r:id="rId13"/>
    <p:sldId id="279" r:id="rId14"/>
    <p:sldId id="336" r:id="rId15"/>
    <p:sldId id="302" r:id="rId16"/>
    <p:sldId id="282" r:id="rId17"/>
    <p:sldId id="337" r:id="rId18"/>
    <p:sldId id="321" r:id="rId19"/>
    <p:sldId id="324" r:id="rId20"/>
    <p:sldId id="276" r:id="rId21"/>
    <p:sldId id="278" r:id="rId22"/>
    <p:sldId id="300" r:id="rId23"/>
    <p:sldId id="312" r:id="rId24"/>
    <p:sldId id="316" r:id="rId25"/>
    <p:sldId id="317" r:id="rId26"/>
    <p:sldId id="338" r:id="rId27"/>
    <p:sldId id="319" r:id="rId28"/>
    <p:sldId id="325" r:id="rId29"/>
    <p:sldId id="326" r:id="rId30"/>
    <p:sldId id="263" r:id="rId31"/>
    <p:sldId id="265" r:id="rId32"/>
    <p:sldId id="327" r:id="rId33"/>
    <p:sldId id="328" r:id="rId34"/>
    <p:sldId id="329" r:id="rId35"/>
    <p:sldId id="261" r:id="rId36"/>
    <p:sldId id="266" r:id="rId37"/>
    <p:sldId id="267" r:id="rId38"/>
    <p:sldId id="333" r:id="rId39"/>
    <p:sldId id="281" r:id="rId40"/>
    <p:sldId id="332" r:id="rId41"/>
    <p:sldId id="322" r:id="rId42"/>
    <p:sldId id="277" r:id="rId43"/>
    <p:sldId id="30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16"/>
    <a:srgbClr val="7DFB4D"/>
    <a:srgbClr val="48FB00"/>
    <a:srgbClr val="00FB00"/>
    <a:srgbClr val="8CF943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3"/>
    <p:restoredTop sz="86411"/>
  </p:normalViewPr>
  <p:slideViewPr>
    <p:cSldViewPr snapToGrid="0" snapToObjects="1">
      <p:cViewPr varScale="1">
        <p:scale>
          <a:sx n="64" d="100"/>
          <a:sy n="64" d="100"/>
        </p:scale>
        <p:origin x="200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84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D2767-E1AE-9F46-80BD-CCE7919047A5}" type="datetimeFigureOut">
              <a:rPr lang="en-US" smtClean="0"/>
              <a:t>3/21/21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83643-3CF7-CE45-95B8-6A8E57DF0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90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everyone! </a:t>
            </a:r>
          </a:p>
          <a:p>
            <a:r>
              <a:rPr lang="en-US" dirty="0"/>
              <a:t>and welcome to my honors thesis defense on simulation of electron drift properties and track reconstruction for the deep underground neutrino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58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Langevin equation gives drift velocity of electrons in the </a:t>
            </a:r>
            <a:r>
              <a:rPr lang="en-US" dirty="0" err="1"/>
              <a:t>prescene</a:t>
            </a:r>
            <a:r>
              <a:rPr lang="en-US" dirty="0"/>
              <a:t> of a b-field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50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7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62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5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What they are and why study them</a:t>
            </a:r>
          </a:p>
          <a:p>
            <a:pPr marL="228600" indent="-228600">
              <a:buAutoNum type="arabicPeriod"/>
            </a:pPr>
            <a:r>
              <a:rPr lang="en-US" dirty="0"/>
              <a:t>who’s studying them</a:t>
            </a:r>
          </a:p>
          <a:p>
            <a:pPr marL="228600" indent="-228600">
              <a:buAutoNum type="arabicPeriod"/>
            </a:pPr>
            <a:r>
              <a:rPr lang="en-US" dirty="0"/>
              <a:t>How neutrinos are detected</a:t>
            </a:r>
          </a:p>
          <a:p>
            <a:pPr marL="228600" indent="-228600">
              <a:buAutoNum type="arabicPeriod"/>
            </a:pPr>
            <a:r>
              <a:rPr lang="en-US" dirty="0"/>
              <a:t>How will this be implemented at DUNE</a:t>
            </a:r>
          </a:p>
          <a:p>
            <a:pPr marL="228600" indent="-228600">
              <a:buAutoNum type="arabicPeriod"/>
            </a:pPr>
            <a:r>
              <a:rPr lang="en-US" dirty="0"/>
              <a:t>What some interaction events may look like</a:t>
            </a:r>
          </a:p>
          <a:p>
            <a:pPr marL="228600" indent="-228600">
              <a:buAutoNum type="arabicPeriod"/>
            </a:pPr>
            <a:r>
              <a:rPr lang="en-US" dirty="0"/>
              <a:t>And then </a:t>
            </a:r>
            <a:r>
              <a:rPr lang="en-US" dirty="0" err="1"/>
              <a:t>i</a:t>
            </a:r>
            <a:r>
              <a:rPr lang="en-US" dirty="0"/>
              <a:t> will transition to my studies on electron drift properties followed by</a:t>
            </a:r>
          </a:p>
          <a:p>
            <a:pPr marL="228600" indent="-228600">
              <a:buAutoNum type="arabicPeriod"/>
            </a:pPr>
            <a:r>
              <a:rPr lang="en-US" dirty="0"/>
              <a:t>my studies on track reconstruction efficiency and then I will</a:t>
            </a:r>
          </a:p>
          <a:p>
            <a:pPr marL="228600" indent="-228600">
              <a:buAutoNum type="arabicPeriod"/>
            </a:pPr>
            <a:r>
              <a:rPr lang="en-US" dirty="0"/>
              <a:t>end with summary and conclusions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01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 the neutrinos cannot be massless. Let’s see why this is 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3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simply the math I will start with a discussion of oscillations when there are only 2 flavors say electron and muon neutrinos.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Oscillation is given by the quantum mechanical mixing of states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just a simplified case, what happens when we add in the other flavor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E_i≈pc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+〖〖(m〗_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c^2)〗^2/2pc now using mc^2≪pc, p=E/c,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t≈L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 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L=2</a:t>
            </a:r>
            <a:r>
              <a:rPr lang="el-G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E/((m_2^2-m_1^2 ) c^3 )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6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break U up into components dependent on each separate mixing angle, \</a:t>
            </a:r>
            <a:r>
              <a:rPr lang="en-US" dirty="0" err="1"/>
              <a:t>theta_i</a:t>
            </a:r>
            <a:r>
              <a:rPr lang="en-US" dirty="0"/>
              <a:t> j </a:t>
            </a:r>
          </a:p>
          <a:p>
            <a:r>
              <a:rPr lang="en-US" dirty="0"/>
              <a:t>This alteration comes from electron neutrino – electron scattering</a:t>
            </a:r>
          </a:p>
          <a:p>
            <a:r>
              <a:rPr lang="en-US" dirty="0"/>
              <a:t>Gives an extra factor dependent on the mass splitting \delta </a:t>
            </a:r>
            <a:r>
              <a:rPr lang="en-US" dirty="0" err="1"/>
              <a:t>m_ij</a:t>
            </a:r>
            <a:r>
              <a:rPr lang="en-US" dirty="0"/>
              <a:t> ^2.</a:t>
            </a:r>
          </a:p>
          <a:p>
            <a:endParaRPr lang="en-US" dirty="0"/>
          </a:p>
          <a:p>
            <a:r>
              <a:rPr lang="en-US" dirty="0"/>
              <a:t>I will talk more about this mass </a:t>
            </a:r>
            <a:r>
              <a:rPr lang="en-US" dirty="0" err="1"/>
              <a:t>splittiling</a:t>
            </a:r>
            <a:r>
              <a:rPr lang="en-US" dirty="0"/>
              <a:t> but first here is a visual for oscillation probabilities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1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back to the mass splitting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62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know the ordering of the neutrino mass states. However we can only measure the difference of squared masses from oscillations.</a:t>
            </a:r>
          </a:p>
          <a:p>
            <a:r>
              <a:rPr lang="en-US" dirty="0"/>
              <a:t>Some work to determine this has been done already from </a:t>
            </a:r>
            <a:r>
              <a:rPr lang="en-US" dirty="0" err="1"/>
              <a:t>solor</a:t>
            </a:r>
            <a:r>
              <a:rPr lang="en-US" dirty="0"/>
              <a:t> and atmospheric neutrino experiments</a:t>
            </a:r>
          </a:p>
          <a:p>
            <a:endParaRPr lang="en-US" dirty="0"/>
          </a:p>
          <a:p>
            <a:r>
              <a:rPr lang="en-US" dirty="0"/>
              <a:t>As I previously said matter effects gives an extra factor dependent on the mass splitting \delta </a:t>
            </a:r>
            <a:r>
              <a:rPr lang="en-US" dirty="0" err="1"/>
              <a:t>m_ij</a:t>
            </a:r>
            <a:r>
              <a:rPr lang="en-US" dirty="0"/>
              <a:t> ^2 which will alter neutrino oscillations and this provides a window into </a:t>
            </a:r>
            <a:r>
              <a:rPr lang="en-US" dirty="0" err="1"/>
              <a:t>determing</a:t>
            </a:r>
            <a:r>
              <a:rPr lang="en-US" dirty="0"/>
              <a:t> if the mass ordering is normal or inverted. </a:t>
            </a:r>
          </a:p>
          <a:p>
            <a:endParaRPr lang="en-US" dirty="0"/>
          </a:p>
          <a:p>
            <a:r>
              <a:rPr lang="en-US" dirty="0"/>
              <a:t>Experiments like DUNE can measure this effect on neutrino and anti-neutrino oscillations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5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it will seek to determine the mass ordering, and understand the role of neutrinos in the universe and matte-antimatter asymmetry through the study of neutrino oscillations.</a:t>
            </a:r>
          </a:p>
          <a:p>
            <a:endParaRPr lang="en-US" dirty="0"/>
          </a:p>
          <a:p>
            <a:r>
              <a:rPr lang="en-US" dirty="0"/>
              <a:t>This is a graphic of DUNE's beamline...</a:t>
            </a:r>
          </a:p>
          <a:p>
            <a:endParaRPr lang="en-US" dirty="0"/>
          </a:p>
          <a:p>
            <a:r>
              <a:rPr lang="en-US" dirty="0"/>
              <a:t>The neutrino's flavor needs to be measured how is this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06327C-9A54-A54F-8038-6D2AC6F249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4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neutrinos are, as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previosly</a:t>
            </a:r>
            <a:r>
              <a:rPr lang="en-US" dirty="0"/>
              <a:t> mentioned, electrically neutral and have almost no mass so how do we detect them...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83643-3CF7-CE45-95B8-6A8E57DF05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1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 cap="none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C512-F0C6-AB40-883A-0C5300F5E849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8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8546-5285-2E49-A90D-AD65D1504CE4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9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DEE9-79FC-0D45-BB98-2C00445DACF3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6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0B1BB-DC00-A646-8E46-211B3DEB93E3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75A0-43E4-794D-BFF0-BAA02FC96AFC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3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E97D-DB17-864F-B0F1-7BC959978DB8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86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53090-3177-4248-8CD7-BF563ABFB469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8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BC25-6A61-0F48-8F3F-CD09AC6C6FC1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90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C5091-7AB5-3B46-A34A-9F037DD6000C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6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29A3B-0038-2748-9FBC-A281EBDE8D74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4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9504200-18F5-3441-B43D-B47858295A89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A84578-22ED-F542-B3EB-A2CD34FAFBF6}" type="datetime1">
              <a:rPr lang="en-US" smtClean="0"/>
              <a:t>3/21/21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51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none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NUL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9F57-4CF6-C54D-A74A-59D735179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of Electron Drift Properties and Track Reconstruction for the Deep Underground Neutrino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7CF58-1376-2F4C-BCA0-57F8D4E26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Honors Thesis Presented by Aaron Mutchler</a:t>
            </a:r>
          </a:p>
          <a:p>
            <a:r>
              <a:rPr lang="en-US" dirty="0"/>
              <a:t>Advised by Professor Alysia Marino</a:t>
            </a:r>
          </a:p>
          <a:p>
            <a:r>
              <a:rPr lang="en-US" dirty="0"/>
              <a:t>March 23, 2021</a:t>
            </a:r>
          </a:p>
        </p:txBody>
      </p:sp>
    </p:spTree>
    <p:extLst>
      <p:ext uri="{BB962C8B-B14F-4D97-AF65-F5344CB8AC3E}">
        <p14:creationId xmlns:p14="http://schemas.microsoft.com/office/powerpoint/2010/main" val="247791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C8B4-01A6-B14F-A6DD-99FBD0FA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98" y="207362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TPC Particle Detection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396D57-5F1D-1D40-BA06-F3B62F97CF7D}"/>
              </a:ext>
            </a:extLst>
          </p:cNvPr>
          <p:cNvSpPr/>
          <p:nvPr/>
        </p:nvSpPr>
        <p:spPr>
          <a:xfrm>
            <a:off x="1069875" y="3083149"/>
            <a:ext cx="1396181" cy="30086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B9D14-607B-584B-8C52-B487F67764F6}"/>
              </a:ext>
            </a:extLst>
          </p:cNvPr>
          <p:cNvSpPr/>
          <p:nvPr/>
        </p:nvSpPr>
        <p:spPr>
          <a:xfrm>
            <a:off x="4083462" y="3083149"/>
            <a:ext cx="850491" cy="30086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EC9667-2157-1146-814D-B4A8A5D0B3D7}"/>
              </a:ext>
            </a:extLst>
          </p:cNvPr>
          <p:cNvSpPr/>
          <p:nvPr/>
        </p:nvSpPr>
        <p:spPr>
          <a:xfrm>
            <a:off x="7224869" y="3083148"/>
            <a:ext cx="1406013" cy="30086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15113A-7B9A-7242-9BE8-5D25C9DB05D4}"/>
              </a:ext>
            </a:extLst>
          </p:cNvPr>
          <p:cNvCxnSpPr>
            <a:stCxn id="5" idx="0"/>
            <a:endCxn id="7" idx="0"/>
          </p:cNvCxnSpPr>
          <p:nvPr/>
        </p:nvCxnSpPr>
        <p:spPr>
          <a:xfrm flipV="1">
            <a:off x="1767966" y="3083148"/>
            <a:ext cx="61599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9D92F0-9DE8-8046-A362-4EE78190B836}"/>
              </a:ext>
            </a:extLst>
          </p:cNvPr>
          <p:cNvCxnSpPr>
            <a:cxnSpLocks/>
          </p:cNvCxnSpPr>
          <p:nvPr/>
        </p:nvCxnSpPr>
        <p:spPr>
          <a:xfrm flipV="1">
            <a:off x="1763049" y="6091819"/>
            <a:ext cx="61599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C6803E-0A32-1F4B-B89C-45E2FCFCE8DE}"/>
              </a:ext>
            </a:extLst>
          </p:cNvPr>
          <p:cNvSpPr txBox="1"/>
          <p:nvPr/>
        </p:nvSpPr>
        <p:spPr>
          <a:xfrm>
            <a:off x="2466056" y="6261217"/>
            <a:ext cx="2084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Voltage Central Cathode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E0FA9C-4F4D-BB42-A378-A17B28B78AB5}"/>
              </a:ext>
            </a:extLst>
          </p:cNvPr>
          <p:cNvCxnSpPr>
            <a:cxnSpLocks/>
          </p:cNvCxnSpPr>
          <p:nvPr/>
        </p:nvCxnSpPr>
        <p:spPr>
          <a:xfrm flipV="1">
            <a:off x="3663127" y="5344569"/>
            <a:ext cx="845580" cy="916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77F625-41C9-934C-A0C6-E5614BA97EA1}"/>
              </a:ext>
            </a:extLst>
          </p:cNvPr>
          <p:cNvCxnSpPr>
            <a:cxnSpLocks/>
          </p:cNvCxnSpPr>
          <p:nvPr/>
        </p:nvCxnSpPr>
        <p:spPr>
          <a:xfrm flipV="1">
            <a:off x="618309" y="5418115"/>
            <a:ext cx="558831" cy="689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FBAC0D-AD8F-554C-806A-C3EE5055A24B}"/>
              </a:ext>
            </a:extLst>
          </p:cNvPr>
          <p:cNvCxnSpPr>
            <a:cxnSpLocks/>
          </p:cNvCxnSpPr>
          <p:nvPr/>
        </p:nvCxnSpPr>
        <p:spPr>
          <a:xfrm flipH="1" flipV="1">
            <a:off x="8257257" y="5855847"/>
            <a:ext cx="658760" cy="520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EC2CE6-2399-034A-B9C2-3849AC182763}"/>
              </a:ext>
            </a:extLst>
          </p:cNvPr>
          <p:cNvSpPr txBox="1"/>
          <p:nvPr/>
        </p:nvSpPr>
        <p:spPr>
          <a:xfrm>
            <a:off x="-45267" y="6032258"/>
            <a:ext cx="178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 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FFB95B-BEEA-C34A-A03A-7E0C37729BD1}"/>
              </a:ext>
            </a:extLst>
          </p:cNvPr>
          <p:cNvSpPr txBox="1"/>
          <p:nvPr/>
        </p:nvSpPr>
        <p:spPr>
          <a:xfrm>
            <a:off x="8497597" y="6359639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Readout  plane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2718FA-05EF-ED4A-81EA-6FD4AECBA969}"/>
              </a:ext>
            </a:extLst>
          </p:cNvPr>
          <p:cNvSpPr txBox="1"/>
          <p:nvPr/>
        </p:nvSpPr>
        <p:spPr>
          <a:xfrm>
            <a:off x="1119344" y="2261536"/>
            <a:ext cx="119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 cage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39DB7F-0AD7-0341-8666-3B07D9A4E554}"/>
              </a:ext>
            </a:extLst>
          </p:cNvPr>
          <p:cNvCxnSpPr>
            <a:cxnSpLocks/>
          </p:cNvCxnSpPr>
          <p:nvPr/>
        </p:nvCxnSpPr>
        <p:spPr>
          <a:xfrm>
            <a:off x="1912992" y="2621038"/>
            <a:ext cx="248266" cy="452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1F4C5A-8759-1C49-A3D5-F88A857DF09F}"/>
              </a:ext>
            </a:extLst>
          </p:cNvPr>
          <p:cNvSpPr/>
          <p:nvPr/>
        </p:nvSpPr>
        <p:spPr>
          <a:xfrm>
            <a:off x="4843004" y="2261536"/>
            <a:ext cx="346587" cy="32998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998C62-C18C-D943-BF32-ECE93DDD24F6}"/>
              </a:ext>
            </a:extLst>
          </p:cNvPr>
          <p:cNvSpPr/>
          <p:nvPr/>
        </p:nvSpPr>
        <p:spPr>
          <a:xfrm>
            <a:off x="5456289" y="3280110"/>
            <a:ext cx="248262" cy="23565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8E851C-06D8-104F-8D55-C4B9A8976226}"/>
              </a:ext>
            </a:extLst>
          </p:cNvPr>
          <p:cNvSpPr/>
          <p:nvPr/>
        </p:nvSpPr>
        <p:spPr>
          <a:xfrm>
            <a:off x="5818856" y="3318882"/>
            <a:ext cx="144966" cy="1286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39A282-101B-204A-9EC5-6365B94B0A20}"/>
              </a:ext>
            </a:extLst>
          </p:cNvPr>
          <p:cNvSpPr/>
          <p:nvPr/>
        </p:nvSpPr>
        <p:spPr>
          <a:xfrm>
            <a:off x="5932227" y="3503463"/>
            <a:ext cx="144966" cy="1286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E39F2-9987-6341-A942-42AFAC11B4E6}"/>
              </a:ext>
            </a:extLst>
          </p:cNvPr>
          <p:cNvSpPr/>
          <p:nvPr/>
        </p:nvSpPr>
        <p:spPr>
          <a:xfrm>
            <a:off x="6159903" y="3603472"/>
            <a:ext cx="144966" cy="1286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E671B6-43F8-0B43-9108-1B483105314E}"/>
              </a:ext>
            </a:extLst>
          </p:cNvPr>
          <p:cNvSpPr/>
          <p:nvPr/>
        </p:nvSpPr>
        <p:spPr>
          <a:xfrm>
            <a:off x="6122517" y="3884121"/>
            <a:ext cx="144966" cy="1286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DA017B0-5F8D-E84F-B5FB-D3A12E9249F8}"/>
              </a:ext>
            </a:extLst>
          </p:cNvPr>
          <p:cNvSpPr/>
          <p:nvPr/>
        </p:nvSpPr>
        <p:spPr>
          <a:xfrm>
            <a:off x="6211007" y="4139538"/>
            <a:ext cx="144966" cy="1286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6154BD9-80D3-6042-95A7-738D0BC5F560}"/>
              </a:ext>
            </a:extLst>
          </p:cNvPr>
          <p:cNvSpPr/>
          <p:nvPr/>
        </p:nvSpPr>
        <p:spPr>
          <a:xfrm>
            <a:off x="7280086" y="3142456"/>
            <a:ext cx="1286946" cy="2860752"/>
          </a:xfrm>
          <a:prstGeom prst="ellipse">
            <a:avLst/>
          </a:prstGeom>
          <a:noFill/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AC72FB-9B4C-4D40-836C-A8592D3117C2}"/>
              </a:ext>
            </a:extLst>
          </p:cNvPr>
          <p:cNvSpPr/>
          <p:nvPr/>
        </p:nvSpPr>
        <p:spPr>
          <a:xfrm>
            <a:off x="7354247" y="3280110"/>
            <a:ext cx="1140541" cy="2597847"/>
          </a:xfrm>
          <a:prstGeom prst="ellipse">
            <a:avLst/>
          </a:prstGeom>
          <a:noFill/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C6EA8B6-CB27-2C49-A34B-EFE65887B5BD}"/>
              </a:ext>
            </a:extLst>
          </p:cNvPr>
          <p:cNvSpPr/>
          <p:nvPr/>
        </p:nvSpPr>
        <p:spPr>
          <a:xfrm>
            <a:off x="7452545" y="3484500"/>
            <a:ext cx="915564" cy="2233694"/>
          </a:xfrm>
          <a:prstGeom prst="ellipse">
            <a:avLst/>
          </a:prstGeom>
          <a:noFill/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A0080F-59B9-9F44-813D-31694BA59824}"/>
              </a:ext>
            </a:extLst>
          </p:cNvPr>
          <p:cNvSpPr/>
          <p:nvPr/>
        </p:nvSpPr>
        <p:spPr>
          <a:xfrm>
            <a:off x="7598236" y="3744256"/>
            <a:ext cx="663079" cy="1763506"/>
          </a:xfrm>
          <a:prstGeom prst="ellipse">
            <a:avLst/>
          </a:prstGeom>
          <a:noFill/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14B6A9-90AB-CE42-8660-E8EBA2384F2C}"/>
              </a:ext>
            </a:extLst>
          </p:cNvPr>
          <p:cNvSpPr/>
          <p:nvPr/>
        </p:nvSpPr>
        <p:spPr>
          <a:xfrm>
            <a:off x="7712945" y="4012800"/>
            <a:ext cx="411875" cy="1232127"/>
          </a:xfrm>
          <a:prstGeom prst="ellipse">
            <a:avLst/>
          </a:prstGeom>
          <a:noFill/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E11702-A866-2A4D-B96E-804853927D7A}"/>
              </a:ext>
            </a:extLst>
          </p:cNvPr>
          <p:cNvCxnSpPr>
            <a:cxnSpLocks/>
            <a:stCxn id="7" idx="4"/>
            <a:endCxn id="7" idx="0"/>
          </p:cNvCxnSpPr>
          <p:nvPr/>
        </p:nvCxnSpPr>
        <p:spPr>
          <a:xfrm flipV="1">
            <a:off x="7927876" y="3083148"/>
            <a:ext cx="0" cy="300867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B867FE-76F8-0747-87CF-821EA3340B98}"/>
              </a:ext>
            </a:extLst>
          </p:cNvPr>
          <p:cNvCxnSpPr>
            <a:cxnSpLocks/>
          </p:cNvCxnSpPr>
          <p:nvPr/>
        </p:nvCxnSpPr>
        <p:spPr>
          <a:xfrm flipV="1">
            <a:off x="7280086" y="3884121"/>
            <a:ext cx="1214702" cy="1360806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389725-E37C-D647-9C5A-0407F6AECE17}"/>
              </a:ext>
            </a:extLst>
          </p:cNvPr>
          <p:cNvCxnSpPr>
            <a:cxnSpLocks/>
          </p:cNvCxnSpPr>
          <p:nvPr/>
        </p:nvCxnSpPr>
        <p:spPr>
          <a:xfrm>
            <a:off x="7280086" y="3884121"/>
            <a:ext cx="1286946" cy="123212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436DC21-E899-564F-8033-3CBBBD06CC0E}"/>
              </a:ext>
            </a:extLst>
          </p:cNvPr>
          <p:cNvSpPr txBox="1"/>
          <p:nvPr/>
        </p:nvSpPr>
        <p:spPr>
          <a:xfrm>
            <a:off x="2318879" y="5234702"/>
            <a:ext cx="2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E-Field: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A44875-F810-F24B-83D7-6835549A031C}"/>
              </a:ext>
            </a:extLst>
          </p:cNvPr>
          <p:cNvCxnSpPr>
            <a:cxnSpLocks/>
          </p:cNvCxnSpPr>
          <p:nvPr/>
        </p:nvCxnSpPr>
        <p:spPr>
          <a:xfrm flipH="1">
            <a:off x="4948082" y="5715114"/>
            <a:ext cx="15129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FDBCE2-A5E9-3844-8AE1-A4DCDD101C89}"/>
              </a:ext>
            </a:extLst>
          </p:cNvPr>
          <p:cNvSpPr txBox="1"/>
          <p:nvPr/>
        </p:nvSpPr>
        <p:spPr>
          <a:xfrm>
            <a:off x="4958330" y="5233449"/>
            <a:ext cx="2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E-Field: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407A66-81E5-9A49-958B-58D442992C01}"/>
              </a:ext>
            </a:extLst>
          </p:cNvPr>
          <p:cNvCxnSpPr>
            <a:cxnSpLocks/>
          </p:cNvCxnSpPr>
          <p:nvPr/>
        </p:nvCxnSpPr>
        <p:spPr>
          <a:xfrm>
            <a:off x="2403090" y="5735955"/>
            <a:ext cx="1488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34CBCDC-CD5E-FB4A-A0D8-7E9EF637AAA5}"/>
              </a:ext>
            </a:extLst>
          </p:cNvPr>
          <p:cNvSpPr/>
          <p:nvPr/>
        </p:nvSpPr>
        <p:spPr>
          <a:xfrm>
            <a:off x="8246230" y="1483277"/>
            <a:ext cx="191550" cy="18356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24A3AA-76B4-F542-BD7E-B19EDDD6AF8D}"/>
                  </a:ext>
                </a:extLst>
              </p:cNvPr>
              <p:cNvSpPr txBox="1"/>
              <p:nvPr/>
            </p:nvSpPr>
            <p:spPr>
              <a:xfrm>
                <a:off x="8427745" y="1385546"/>
                <a:ext cx="2137235" cy="149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Primary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Secondary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24A3AA-76B4-F542-BD7E-B19EDDD6A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745" y="1385546"/>
                <a:ext cx="2137235" cy="1499641"/>
              </a:xfrm>
              <a:prstGeom prst="rect">
                <a:avLst/>
              </a:prstGeom>
              <a:blipFill>
                <a:blip r:embed="rId2"/>
                <a:stretch>
                  <a:fillRect l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F90ED4E1-EE22-7E4F-8A84-8CD2FB4C8D66}"/>
              </a:ext>
            </a:extLst>
          </p:cNvPr>
          <p:cNvSpPr/>
          <p:nvPr/>
        </p:nvSpPr>
        <p:spPr>
          <a:xfrm>
            <a:off x="8255893" y="1788076"/>
            <a:ext cx="191550" cy="183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50DD80B-BDE4-E94C-A5CD-B741ABD822DF}"/>
              </a:ext>
            </a:extLst>
          </p:cNvPr>
          <p:cNvSpPr/>
          <p:nvPr/>
        </p:nvSpPr>
        <p:spPr>
          <a:xfrm>
            <a:off x="8247187" y="2062780"/>
            <a:ext cx="191550" cy="183565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4C89A52-A98E-1347-ACD9-BFE054B5B239}"/>
              </a:ext>
            </a:extLst>
          </p:cNvPr>
          <p:cNvCxnSpPr>
            <a:cxnSpLocks/>
          </p:cNvCxnSpPr>
          <p:nvPr/>
        </p:nvCxnSpPr>
        <p:spPr>
          <a:xfrm>
            <a:off x="8900655" y="4626009"/>
            <a:ext cx="11593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5135624-496F-3B4A-A56F-354DF4E80124}"/>
              </a:ext>
            </a:extLst>
          </p:cNvPr>
          <p:cNvSpPr txBox="1"/>
          <p:nvPr/>
        </p:nvSpPr>
        <p:spPr>
          <a:xfrm>
            <a:off x="9068417" y="4113334"/>
            <a:ext cx="196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B-Field: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B5082D1-C7C4-DC49-AFE3-198D1A610822}"/>
              </a:ext>
            </a:extLst>
          </p:cNvPr>
          <p:cNvSpPr/>
          <p:nvPr/>
        </p:nvSpPr>
        <p:spPr>
          <a:xfrm>
            <a:off x="6316245" y="4283609"/>
            <a:ext cx="121753" cy="1155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8D2152A-F128-B443-A3E6-19A278BDDBA1}"/>
              </a:ext>
            </a:extLst>
          </p:cNvPr>
          <p:cNvSpPr/>
          <p:nvPr/>
        </p:nvSpPr>
        <p:spPr>
          <a:xfrm>
            <a:off x="5875737" y="3189321"/>
            <a:ext cx="121753" cy="1155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67C4473-D068-4E4C-A268-C2E0940D689C}"/>
              </a:ext>
            </a:extLst>
          </p:cNvPr>
          <p:cNvSpPr/>
          <p:nvPr/>
        </p:nvSpPr>
        <p:spPr>
          <a:xfrm>
            <a:off x="6006486" y="4042777"/>
            <a:ext cx="121753" cy="11552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BDDBEE9-27BD-C240-B921-2BD4A2A047A0}"/>
              </a:ext>
            </a:extLst>
          </p:cNvPr>
          <p:cNvSpPr/>
          <p:nvPr/>
        </p:nvSpPr>
        <p:spPr>
          <a:xfrm>
            <a:off x="8255893" y="2329895"/>
            <a:ext cx="191550" cy="18356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5DB31-7C79-4B41-862F-4A6B09D52711}"/>
              </a:ext>
            </a:extLst>
          </p:cNvPr>
          <p:cNvSpPr txBox="1"/>
          <p:nvPr/>
        </p:nvSpPr>
        <p:spPr>
          <a:xfrm>
            <a:off x="8749948" y="4662282"/>
            <a:ext cx="3281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Electrons will drift at a constant velocity (until the readout plane) </a:t>
            </a:r>
          </a:p>
          <a:p>
            <a:r>
              <a:rPr lang="en-US" sz="1600" dirty="0"/>
              <a:t>This allows us to use the timing to determine how far the particle drifted.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E2F52E0-90B2-2B48-BD77-85EB4106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533 L 0.03281 0.1430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C 0.02344 0.00255 0.04688 0.00532 0.05117 0.07477 C 0.05547 0.14398 0.0405 0.28009 0.02552 0.4162 " pathEditMode="relative" rAng="0" ptsTypes="AAA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2081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C 0.00209 -0.00348 0.0043 -0.00648 0.00638 -0.00996 C 0.00703 -0.01088 0.00743 -0.0125 0.00821 -0.01297 C 0.0099 -0.01459 0.01185 -0.01528 0.01368 -0.01644 L 0.01641 -0.01783 C 0.02071 -0.01736 0.025 -0.0176 0.02917 -0.01644 C 0.03021 -0.01598 0.03099 -0.01389 0.0319 -0.01297 C 0.03282 -0.01227 0.03373 -0.01204 0.03464 -0.01135 C 0.0362 -0.00324 0.03646 -0.0044 0.03464 0.0081 C 0.03438 0.00995 0.03347 0.01111 0.03282 0.01273 C 0.02657 0.00902 0.02878 0.01203 0.02552 0.00625 C 0.02578 0.00208 0.02578 -0.00232 0.02644 -0.00648 C 0.0267 -0.0081 0.02748 -0.00903 0.02826 -0.00996 C 0.03021 -0.01204 0.03633 -0.01273 0.03737 -0.01297 C 0.04506 -0.01204 0.04844 -0.01273 0.05482 -0.00996 C 0.05573 -0.00949 0.05664 -0.0088 0.05756 -0.00834 C 0.06029 -0.00093 0.05964 -0.00486 0.05847 0.00625 C 0.05821 0.00856 0.05834 0.01111 0.05756 0.01273 C 0.0569 0.01412 0.05573 0.01389 0.05482 0.01458 C 0.05391 0.01389 0.05274 0.01389 0.05209 0.01273 C 0.05039 0.01065 0.04987 0.00625 0.04935 0.00324 C 0.05365 -0.00463 0.05131 -0.00232 0.05573 -0.00486 C 0.05625 -0.00602 0.05677 -0.00764 0.05756 -0.00834 C 0.0586 -0.00926 0.0599 -0.00996 0.0612 -0.00996 C 0.06693 -0.00996 0.07279 -0.0088 0.07852 -0.00834 C 0.07943 -0.00764 0.08047 -0.00741 0.08125 -0.00648 C 0.0875 2.96296E-6 0.07813 -0.00625 0.08581 -0.00185 C 0.0862 -0.00023 0.08633 0.00162 0.08672 0.00324 C 0.08802 0.00694 0.09167 0.0074 0.08763 0.01458 C 0.08633 0.0169 0.08216 0.01782 0.08216 0.01805 C 0.08138 0.01736 0.07618 0.01713 0.07578 0.01273 C 0.07552 0.01018 0.07631 0.0074 0.0767 0.00463 C 0.07722 0.00115 0.07761 -0.00139 0.07943 -0.00348 C 0.08034 -0.00417 0.08125 -0.0044 0.08216 -0.00486 C 0.08308 -0.00602 0.08386 -0.00764 0.0849 -0.00834 C 0.08959 -0.01135 0.09154 -0.00926 0.09688 -0.00834 C 0.11914 -0.00417 0.09818 -0.0088 0.11511 -0.00486 C 0.11537 -0.00348 0.11615 -0.00185 0.11602 2.96296E-6 C 0.11537 0.01111 0.11498 0.00787 0.11146 0.01273 C 0.11081 0.01389 0.11029 0.01504 0.10964 0.0162 C 0.10756 0.01551 0.10521 0.01574 0.10326 0.01458 C 0.09974 0.0125 0.1017 0.00301 0.10235 2.96296E-6 C 0.10261 -0.00162 0.10352 -0.00232 0.10417 -0.00348 C 0.10495 -0.00463 0.10599 -0.00533 0.1069 -0.00648 C 0.10756 -0.00764 0.10795 -0.00926 0.10873 -0.00996 C 0.1099 -0.01088 0.1112 -0.01088 0.11237 -0.01135 C 0.11875 -0.01042 0.12019 -0.01088 0.12513 -0.00834 C 0.12696 -0.00718 0.1306 -0.00486 0.1306 -0.00463 C 0.13125 -0.00348 0.13203 -0.00185 0.13243 2.96296E-6 C 0.13451 0.00787 0.13425 0.00694 0.13425 0.01273 " pathEditMode="relative" rAng="0" ptsTypes="AAAAAAAAAAAAAAAAAAAAAAAAAAAAAAAAAAAAAAAAAAAAAAAAAA">
                                      <p:cBhvr>
                                        <p:cTn id="9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C 0.00208 -0.00278 0.00378 -0.00741 0.00638 -0.0081 C 0.01693 -0.01181 0.01667 -0.01088 0.02096 -0.00324 C 0.02122 -0.00162 0.022 3.7037E-7 0.02187 0.00162 C 0.02148 0.00486 0.01849 0.00579 0.01732 0.00648 C 0.01523 -0.00486 0.01367 -0.00208 0.01823 -0.00486 C 0.01888 -0.00602 0.01927 -0.00741 0.02005 -0.0081 C 0.02174 -0.00972 0.02552 -0.01134 0.02552 -0.01111 C 0.0263 -0.01134 0.03385 -0.00972 0.03555 -0.0081 C 0.03633 -0.00741 0.03685 -0.00602 0.03737 -0.00486 C 0.03724 -0.00301 0.03711 0.00556 0.03463 0.00648 C 0.03372 0.00694 0.03281 0.00532 0.0319 0.00486 C 0.03229 0.00324 0.03229 0.00139 0.03281 3.7037E-7 C 0.03359 -0.00162 0.03476 -0.00208 0.03555 -0.00324 C 0.03932 -0.00857 0.03516 -0.00556 0.04101 -0.0081 C 0.04258 -0.00764 0.04427 -0.00764 0.0457 -0.00648 C 0.04766 -0.00486 0.05117 3.7037E-7 0.05117 0.00023 C 0.05143 0.00162 0.05247 0.00324 0.05208 0.00486 C 0.05156 0.00648 0.05013 0.00556 0.04935 0.00648 C 0.04857 0.00741 0.04805 0.0088 0.04753 0.00972 C 0.04661 0.00926 0.04505 0.00972 0.04479 0.0081 C 0.04375 0.00324 0.0457 -0.00069 0.04753 -0.00324 C 0.04831 -0.00463 0.04922 -0.00579 0.05026 -0.00648 C 0.05195 -0.00787 0.05573 -0.00972 0.05573 -0.00949 C 0.05664 -0.00926 0.05755 -0.00857 0.05846 -0.0081 C 0.05963 -0.00764 0.06094 -0.00741 0.06211 -0.00648 C 0.06341 -0.00579 0.06445 -0.00417 0.06575 -0.00324 C 0.06667 -0.00255 0.06758 -0.00208 0.06849 -0.00162 C 0.06641 0.00972 0.06797 0.00579 0.06484 0.01134 C 0.06367 0.01088 0.06159 0.01181 0.0612 0.00972 C 0.06042 0.00648 0.06185 -0.00347 0.06393 -0.00648 C 0.06471 -0.00764 0.06575 -0.00764 0.06667 -0.0081 C 0.0694 -0.00764 0.07226 -0.00787 0.07487 -0.00648 C 0.07578 -0.00625 0.07604 -0.00417 0.07669 -0.00324 C 0.0776 -0.00232 0.07851 -0.00208 0.07943 -0.00162 C 0.07982 3.7037E-7 0.08073 0.00162 0.08034 0.00324 C 0.07982 0.00602 0.07617 0.00995 0.07487 0.01134 C 0.07422 0.01042 0.07305 0.00972 0.07305 0.0081 C 0.07305 0.00417 0.07448 -0.00255 0.07669 -0.00486 C 0.0776 -0.00579 0.07851 -0.00602 0.07943 -0.00648 C 0.08281 -0.00602 0.08633 -0.00671 0.08958 -0.00486 C 0.09062 -0.0044 0.09114 -0.00185 0.09141 3.7037E-7 C 0.09167 0.0044 0.08984 0.00833 0.08854 0.01134 C 0.08802 0.01042 0.08698 0.00972 0.08672 0.0081 C 0.08659 0.00602 0.08711 0.0037 0.08763 0.00162 C 0.08828 -0.00069 0.09128 -0.0037 0.09232 -0.00486 C 0.10273 -0.00347 0.10664 -0.00995 0.10325 0.0081 C 0.10299 0.00972 0.10195 0.01042 0.10143 0.01134 C 0.10078 0.01042 0.09974 0.00972 0.09961 0.0081 C 0.09935 0.00648 0.1 0.00463 0.10052 0.00324 C 0.10091 0.00185 0.10169 0.00093 0.10234 3.7037E-7 C 0.10482 -0.0037 0.10495 -0.00324 0.10781 -0.00486 C 0.11146 -0.0044 0.11588 -0.00741 0.11875 -0.00324 C 0.12435 0.00486 0.11693 0.01042 0.1151 0.01296 C 0.11445 0.01412 0.11393 0.01528 0.11328 0.01643 C 0.11237 0.01574 0.11081 0.01643 0.11055 0.01458 C 0.11042 0.01366 0.11354 0.00718 0.11419 0.00648 C 0.11588 0.00486 0.11784 0.0044 0.11966 0.00324 L 0.12239 0.00162 C 0.12487 0.00208 0.12734 0.00255 0.12969 0.00324 C 0.13581 0.00532 0.12982 0.00486 0.13437 0.00486 " pathEditMode="relative" rAng="0" ptsTypes="AAAAAAAAAAAAAAAAAAAAAAAAAAAAAAAAAAAAAAAAAAAAAAAAAAAAAAAAAAAAA">
                                      <p:cBhvr>
                                        <p:cTn id="94" dur="5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5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C 0.00351 -0.00533 0.00586 -0.01435 0.01094 -0.0081 C 0.01172 -0.00718 0.01146 -0.00486 0.01185 -0.00324 C 0.01146 -0.00162 0.01172 0.00092 0.01094 0.00162 C 0.01002 0.00231 0.00794 0.00162 0.0082 1.11111E-6 C 0.00885 -0.00648 0.01497 -0.00857 0.01732 -0.00972 L 0.02005 -0.01134 C 0.02161 -0.01088 0.02331 -0.01134 0.02461 -0.00972 C 0.0263 -0.00787 0.02539 1.11111E-6 0.02461 0.00162 C 0.02396 0.00301 0.02278 0.00278 0.02187 0.00324 C 0.02278 -0.0044 0.02174 -0.00509 0.02552 -0.0081 C 0.02734 -0.00949 0.03099 -0.01134 0.03099 -0.01111 C 0.03411 -0.01088 0.03724 -0.01181 0.0401 -0.00972 C 0.04101 -0.00926 0.04101 -0.00671 0.04101 -0.00486 C 0.04101 -0.0007 0.03984 0.00069 0.03828 0.00324 C 0.03737 0.00278 0.03594 0.00324 0.03554 0.00162 C 0.03437 -0.00394 0.03763 -0.00625 0.03919 -0.0081 C 0.04036 -0.00787 0.04635 -0.00718 0.04844 -0.00486 C 0.04909 -0.00417 0.04961 -0.00278 0.05026 -0.00162 C 0.04987 0.00116 0.05013 0.00417 0.04935 0.00648 C 0.04883 0.00787 0.04687 0.00972 0.04661 0.0081 C 0.04557 0.0037 0.04713 -0.00255 0.04935 -0.00486 C 0.05013 -0.00579 0.05117 -0.00602 0.05208 -0.00648 C 0.0595 -0.00394 0.06041 -0.00764 0.06302 0.00162 C 0.06341 0.00324 0.06367 0.00486 0.06393 0.00648 C 0.06367 0.00856 0.06406 0.0118 0.06302 0.01296 C 0.06237 0.01389 0.06133 0.01134 0.0612 0.00972 C 0.06107 0.0081 0.06172 0.00648 0.06211 0.00486 C 0.06367 -0.00046 0.06393 1.11111E-6 0.06666 -0.00324 C 0.06784 -0.00278 0.06914 -0.00208 0.07031 -0.00162 C 0.07956 0.00139 0.07383 -0.00185 0.07943 0.00162 C 0.08008 0.00278 0.08086 0.00347 0.08125 0.00486 C 0.08255 0.00856 0.08268 0.01435 0.08125 0.01782 C 0.08073 0.01944 0.07943 0.01898 0.07851 0.01967 C 0.0776 0.01852 0.07656 0.01782 0.07578 0.0162 C 0.07448 0.01342 0.07461 0.00926 0.07578 0.00648 C 0.07682 0.00393 0.07786 0.00092 0.07943 1.11111E-6 L 0.08216 -0.00162 C 0.08685 -0.0007 0.0901 -0.00232 0.09323 0.00324 C 0.09401 0.00463 0.0944 0.00648 0.09505 0.0081 C 0.09062 0.01597 0.09193 0.01759 0.09049 0.00972 C 0.0914 0.0081 0.09206 0.00579 0.09323 0.00486 C 0.09713 0.00139 0.1013 0.00417 0.10508 0.00648 C 0.10573 0.00764 0.10677 0.00833 0.1069 0.00972 C 0.10742 0.01481 0.10573 0.01667 0.10416 0.01967 C 0.10325 0.01898 0.10182 0.01944 0.10143 0.01782 C 0.10078 0.01505 0.1026 0.00949 0.10416 0.0081 C 0.10534 0.00717 0.10664 0.00694 0.10781 0.00648 C 0.11054 0.00694 0.11341 0.00694 0.11601 0.0081 C 0.11693 0.00856 0.11771 0.00995 0.11784 0.01134 C 0.1181 0.01319 0.11693 0.0162 0.11693 0.01643 " pathEditMode="relative" rAng="0" ptsTypes="AAAAAAAAAAAAAAAAAAAAAAAAAAAAAAAAAAAAAAAAAAAAAAAAAAA">
                                      <p:cBhvr>
                                        <p:cTn id="9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417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C 0.00703 0.00139 0.00755 -0.00231 0.01002 0.00648 C 0.01041 0.00787 0.01054 0.00949 0.01094 0.01111 C 0.01002 0.01181 0.00885 0.01412 0.0082 0.01297 C 0.00638 0.00972 0.01172 0.00486 0.01185 0.00463 C 0.01836 0.00857 0.01627 0.00509 0.01914 0.01297 C 0.01849 0.01435 0.01771 0.01945 0.01732 0.01759 C 0.01666 0.01459 0.01758 0.01111 0.01823 0.00787 C 0.01901 0.00463 0.02122 0.00394 0.02278 0.00301 C 0.02943 0.00695 0.02122 0.00232 0.02916 0.00648 C 0.03008 0.00695 0.03099 0.00741 0.0319 0.00787 C 0.03164 0.01181 0.03203 0.01597 0.03099 0.01922 C 0.0306 0.02084 0.02995 0.01621 0.03008 0.01435 C 0.03034 0.01297 0.03138 0.01227 0.0319 0.01111 C 0.03372 0.01181 0.03568 0.01204 0.0375 0.01297 C 0.03841 0.0132 0.03932 0.01389 0.04023 0.01435 C 0.0414 0.01505 0.04258 0.01551 0.04388 0.01597 C 0.04479 0.01713 0.04622 0.01759 0.04661 0.01922 C 0.04726 0.02222 0.04466 0.02593 0.04388 0.02755 C 0.04297 0.02685 0.04179 0.02709 0.04114 0.0257 C 0.03945 0.02292 0.04036 0.01713 0.04114 0.01435 C 0.04153 0.0132 0.04232 0.01227 0.04297 0.01111 C 0.04323 0.01134 0.05325 0.01227 0.05573 0.01435 C 0.05651 0.01505 0.0569 0.01667 0.05755 0.01759 C 0.05794 0.01922 0.05846 0.02084 0.05846 0.02246 C 0.05846 0.02685 0.05716 0.02801 0.05573 0.03056 C 0.05482 0.02963 0.05325 0.0294 0.05299 0.02755 C 0.05195 0.01991 0.05364 0.01713 0.05664 0.01435 C 0.05755 0.01366 0.05846 0.01343 0.05937 0.01297 C 0.06094 0.01343 0.0625 0.01366 0.06393 0.01435 C 0.06588 0.01528 0.06953 0.01759 0.06953 0.01783 C 0.07005 0.01875 0.07083 0.01968 0.07135 0.02107 C 0.07304 0.02593 0.072 0.02824 0.07135 0.0338 C 0.0694 0.03056 0.06458 0.02361 0.07044 0.01759 C 0.07331 0.01482 0.07708 0.01875 0.08047 0.01922 C 0.08229 0.02037 0.08463 0.0213 0.08594 0.02408 C 0.08659 0.02547 0.08659 0.02755 0.08685 0.02894 C 0.08659 0.03125 0.08711 0.03449 0.08594 0.03542 C 0.08151 0.03935 0.08112 0.03287 0.08047 0.02894 C 0.08073 0.02755 0.08073 0.02547 0.08138 0.02408 C 0.08346 0.0206 0.09088 0.02408 0.0914 0.02408 C 0.09232 0.02477 0.09349 0.02454 0.09414 0.0257 C 0.09479 0.02709 0.09505 0.02894 0.09505 0.03056 C 0.09505 0.03264 0.09375 0.03982 0.09323 0.04213 C 0.09271 0.04097 0.09153 0.04028 0.0914 0.03866 C 0.09088 0.03426 0.09362 0.03241 0.09505 0.03056 C 0.10221 0.03241 0.09961 0.03056 0.10338 0.0338 " pathEditMode="relative" rAng="0" ptsTypes="AAAAAAAAAAAAAAAAAAAAAAAAAAAAAAAAAAAAAAAAAAAAAAA">
                                      <p:cBhvr>
                                        <p:cTn id="9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210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C 0.00209 -0.00162 0.00417 -0.00347 0.00638 -0.00486 C 0.00729 -0.00555 0.00808 -0.00648 0.00912 -0.00648 C 0.01159 -0.00648 0.01394 -0.00555 0.01641 -0.00486 C 0.01732 -0.00439 0.01849 -0.00463 0.01914 -0.00324 C 0.02097 -4.44444E-6 0.01979 0.00325 0.01914 0.00649 C 0.01823 0.00602 0.01667 0.00649 0.01641 0.00487 C 0.01563 0.00093 0.01719 -0.00463 0.01914 -0.00648 C 0.01992 -0.0074 0.02097 -0.00763 0.02188 -0.0081 C 0.02943 -0.00717 0.03295 -0.00787 0.03933 -0.00486 C 0.04024 -0.00463 0.04115 -0.00393 0.04206 -0.00324 C 0.04232 -0.00162 0.04297 -0.00023 0.04297 0.00162 C 0.04297 0.00695 0.04141 0.00718 0.03933 0.00973 C 0.03711 0.00857 0.03594 0.00857 0.03464 0.00487 C 0.03425 0.00348 0.03412 0.00162 0.03373 -4.44444E-6 C 0.03464 -0.00115 0.03555 -0.00254 0.03646 -0.00324 C 0.03789 -0.00439 0.0418 -0.00601 0.04297 -0.00648 C 0.04479 -0.00601 0.04662 -0.00555 0.04844 -0.00486 C 0.05091 -0.00393 0.05573 -0.00162 0.05573 -0.00138 C 0.0569 0.00047 0.05873 0.00255 0.05847 0.00649 C 0.05821 0.00996 0.05664 0.01621 0.05664 0.01644 C 0.05456 0.01505 0.05248 0.01482 0.05209 0.00973 C 0.05183 0.00741 0.05261 0.00533 0.053 0.00325 C 0.05326 0.00162 0.05313 -0.00069 0.05391 -0.00162 C 0.05547 -0.0037 0.05938 -0.00486 0.05938 -0.00463 C 0.06185 -0.00439 0.06667 -0.00416 0.0694 -0.00162 C 0.07045 -0.00069 0.07123 0.00047 0.07214 0.00162 C 0.07331 0.00764 0.07435 0.01042 0.07214 0.01783 C 0.07175 0.01945 0.07032 0.01899 0.0694 0.01945 C 0.06888 0.01852 0.06771 0.01783 0.06758 0.01621 C 0.06693 0.0095 0.06901 0.00973 0.07123 0.00649 C 0.07201 0.00556 0.07253 0.0044 0.07305 0.00325 C 0.07461 0.00371 0.07617 0.00417 0.07774 0.00487 C 0.07956 0.00579 0.08321 0.00811 0.08321 0.00834 C 0.08373 0.00926 0.08451 0.00996 0.08503 0.01135 C 0.08594 0.01412 0.08646 0.01852 0.08503 0.02107 C 0.08425 0.02246 0.08321 0.02223 0.08229 0.02292 C 0.07904 0.02084 0.07826 0.02223 0.08047 0.01459 C 0.08086 0.0132 0.08151 0.01204 0.08229 0.01135 C 0.08399 0.00973 0.08776 0.00811 0.08776 0.00834 C 0.08867 0.00857 0.08959 0.00926 0.0905 0.00973 C 0.09519 0.01181 0.09479 0.00903 0.09688 0.01621 C 0.09701 0.01667 0.09688 0.01737 0.09688 0.01783 " pathEditMode="relative" rAng="0" ptsTypes="AAAAAAAAAAAAAAAAAAAAAAAAAAAAAAAAAAAAAAAAAAA">
                                      <p:cBhvr>
                                        <p:cTn id="10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74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C 0.00208 -0.00278 0.00403 -0.00602 0.00638 -0.00811 C 0.00807 -0.00973 0.01185 -0.01135 0.01185 -0.01111 C 0.01367 -0.01088 0.01614 -0.01227 0.01731 -0.00973 C 0.01992 -0.00417 0.01497 3.33333E-6 0.01367 0.00162 C 0.01341 3.33333E-6 0.01276 -0.00162 0.01276 -0.00324 C 0.01276 -0.0051 0.01328 -0.00672 0.01367 -0.00811 C 0.01484 -0.01227 0.01588 -0.01436 0.01823 -0.01621 C 0.01992 -0.0176 0.02187 -0.01852 0.02369 -0.01945 L 0.02643 -0.02107 C 0.03047 -0.02061 0.03437 -0.02061 0.03828 -0.01945 C 0.04023 -0.01898 0.04388 -0.01621 0.04388 -0.01598 C 0.04453 -0.01273 0.04674 -0.00394 0.04297 -0.00162 L 0.04023 3.33333E-6 C 0.03867 -0.00047 0.03672 0.00023 0.03554 -0.00162 C 0.0345 -0.00371 0.03789 -0.00926 0.03828 -0.00973 C 0.04231 -0.01528 0.0427 -0.01598 0.04661 -0.01783 C 0.04778 -0.01852 0.04895 -0.01898 0.05026 -0.01945 C 0.0539 -0.01898 0.05768 -0.01991 0.06119 -0.01783 C 0.0625 -0.01713 0.06588 -0.00949 0.06666 -0.00648 C 0.06705 -0.0051 0.06731 -0.00324 0.06757 -0.00162 C 0.06744 -0.00047 0.06718 0.01157 0.06484 0.01296 C 0.06367 0.01365 0.06237 0.01203 0.06119 0.01134 C 0.06093 0.00972 0.06015 0.0081 0.06028 0.00648 C 0.06054 0.00231 0.06158 -0.00394 0.06393 -0.00648 C 0.06471 -0.00741 0.06575 -0.00764 0.06666 -0.00811 C 0.06757 -0.00926 0.06836 -0.01111 0.0694 -0.01135 C 0.07539 -0.0125 0.07539 -0.01065 0.07851 -0.00486 L 0.08047 0.00486 L 0.08138 0.00972 C 0.08099 0.01203 0.08151 0.01504 0.08047 0.0162 C 0.07929 0.01736 0.07734 0.01666 0.07669 0.01458 C 0.07539 0.01064 0.08047 0.00208 0.08138 0.00162 L 0.08685 -0.00162 C 0.0901 -0.00116 0.09349 -0.00093 0.09687 3.33333E-6 C 0.09778 0.00023 0.09895 0.00046 0.09961 0.00162 C 0.10169 0.00532 0.10078 0.00602 0.09961 0.0081 " pathEditMode="relative" rAng="0" ptsTypes="AAAAAAAAAAAAAAAAAAAAAAAAAAAAAAAAAAAAA">
                                      <p:cBhvr>
                                        <p:cTn id="104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3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C -4.58333E-6 0.00023 0.00326 -0.01273 0.00547 -0.01458 C 0.00717 -0.0162 0.01094 -0.01782 0.01094 -0.01759 C 0.01224 -0.01782 0.02214 -0.01736 0.02553 -0.01458 C 0.02657 -0.01389 0.02735 -0.0125 0.02839 -0.01134 C 0.0293 -0.00902 0.03112 -0.00509 0.03112 -0.00162 C 0.03112 -2.96296E-6 0.0306 0.00185 0.03021 0.00324 C 0.02969 0.00463 0.02904 0.00579 0.02839 0.00648 C 0.02748 0.00741 0.02644 0.00764 0.02553 0.0081 C 0.02409 0.00764 0.02188 0.0088 0.02097 0.00648 C 0.02019 0.00417 0.02136 0.00093 0.02188 -0.00162 C 0.02227 -0.00301 0.02305 -0.00393 0.0237 -0.00486 C 0.02631 -0.00856 0.02631 -0.0081 0.0293 -0.00972 C 0.03256 -0.00926 0.03594 -0.00926 0.03933 -0.0081 C 0.04128 -0.00764 0.04297 -0.00602 0.0448 -0.00486 L 0.04753 -0.00324 C 0.04584 0.00556 0.04701 0.00625 0.04297 0.00973 C 0.04206 0.01042 0.04115 0.01088 0.04024 0.01135 C 0.03959 0.00787 0.03724 -0.00092 0.04115 -0.00324 L 0.04662 -0.00648 C 0.04909 -0.00555 0.05469 -0.00393 0.05678 -0.00162 L 0.05951 0.00162 C 0.05977 0.00324 0.06042 0.00486 0.06042 0.00648 C 0.06042 0.00996 0.0586 0.01389 0.05769 0.01621 C 0.05678 0.01574 0.05508 0.01621 0.05482 0.01459 C 0.05352 0.00602 0.05573 0.00486 0.0586 0.00162 C 0.06185 0.00209 0.06524 0.00255 0.06862 0.00324 C 0.06993 0.00348 0.07188 0.00278 0.07227 0.00486 C 0.07305 0.00903 0.07175 0.01366 0.07136 0.01783 C 0.07123 0.01968 0.07071 0.02107 0.07045 0.02292 C 0.06928 0.02223 0.06771 0.02269 0.0668 0.02107 C 0.06524 0.01898 0.06589 0.01366 0.0668 0.01135 C 0.0698 0.00394 0.06993 0.0051 0.07409 0.00324 C 0.07435 0.00324 0.08047 0.0051 0.08138 0.00648 C 0.08516 0.01181 0.08165 0.01135 0.08425 0.01135 " pathEditMode="relative" rAng="0" ptsTypes="AAAAAAAAAAAAAAAAAAAAAAAAAAAAAAAAAAA">
                                      <p:cBhvr>
                                        <p:cTn id="10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255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C 0.00208 -0.00231 0.0039 -0.00579 0.00638 -0.00648 C 0.00742 -0.00694 0.01731 -0.00393 0.01914 -0.00324 C 0.01979 -0.00231 0.02083 -0.00162 0.02096 -3.7037E-7 C 0.02122 0.00278 0.0194 0.00671 0.01823 0.0081 C 0.01744 0.00903 0.0164 0.00926 0.01549 0.00972 C 0.01575 0.00648 0.01562 -0.0037 0.01823 -0.00648 C 0.01979 -0.00833 0.02369 -0.00972 0.02369 -0.00949 C 0.02617 -0.00926 0.02877 -0.00995 0.03099 -0.0081 C 0.0319 -0.00741 0.0319 -0.00509 0.0319 -0.00324 C 0.0319 0.00602 0.03177 0.00509 0.02916 0.00972 C 0.02942 0.00764 0.02929 0.00486 0.03008 0.00324 C 0.03151 0.00023 0.03554 -0.00324 0.03554 -0.00301 C 0.03802 -0.00278 0.04049 -0.00301 0.04284 -0.00162 C 0.04401 -0.00116 0.04622 0.00556 0.04648 0.00648 C 0.04622 0.01088 0.04687 0.01574 0.04557 0.01944 C 0.04518 0.02107 0.04362 0.01898 0.04284 0.01782 C 0.04218 0.01667 0.04231 0.01458 0.04192 0.01296 C 0.04231 0.01134 0.04205 0.00903 0.04284 0.0081 C 0.0444 0.00602 0.0483 0.00486 0.0483 0.00509 L 0.05937 0.0081 L 0.06119 0.01782 L 0.06211 0.02269 C 0.06172 0.02431 0.06198 0.02685 0.06119 0.02755 C 0.05833 0.03009 0.05781 0.02292 0.05755 0.02107 C 0.05781 0.01944 0.05768 0.01736 0.05846 0.0162 C 0.05911 0.01505 0.06028 0.01505 0.06119 0.01458 C 0.06263 0.01389 0.06419 0.01343 0.06575 0.01296 C 0.06758 0.01343 0.0694 0.01389 0.07122 0.01458 C 0.075 0.01597 0.07578 0.01806 0.07396 0.01458 " pathEditMode="relative" rAng="0" ptsTypes="AAAAAAAAAAAAAAAAAAAAAAAAAAAAAA">
                                      <p:cBhvr>
                                        <p:cTn id="110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90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  <p:bldP spid="3" grpId="0" animBg="1"/>
      <p:bldP spid="3" grpId="1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  <p:bldP spid="41" grpId="0"/>
      <p:bldP spid="46" grpId="0"/>
      <p:bldP spid="50" grpId="0" animBg="1"/>
      <p:bldP spid="53" grpId="0" animBg="1"/>
      <p:bldP spid="54" grpId="0" animBg="1"/>
      <p:bldP spid="57" grpId="0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3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BA81-13A5-7B4C-8810-0FE6D5CF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426" y="79861"/>
            <a:ext cx="7729728" cy="1188720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Reaching the Readout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7AD101A-18E0-8943-B96E-EF8636EAD70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702290" y="1933036"/>
                <a:ext cx="5422392" cy="4093259"/>
              </a:xfrm>
            </p:spPr>
            <p:txBody>
              <a:bodyPr>
                <a:normAutofit fontScale="700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100" dirty="0"/>
                  <a:t>Electrons pass through gating grid where the electric field is much larger.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100" dirty="0"/>
                  <a:t>Electrons accelerate toward anode wires ionizing secondary and tertiary electrons those then ionize resulting in an electron avalanche</a:t>
                </a:r>
              </a:p>
              <a:p>
                <a:r>
                  <a:rPr lang="en-US" sz="3100" dirty="0"/>
                  <a:t>Number of electrons created from avalanche after distance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sz="2800" dirty="0"/>
                  <a:t>Charge collected at anode wires and image charge is produced on pads.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7AD101A-18E0-8943-B96E-EF8636EAD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702290" y="1933036"/>
                <a:ext cx="5422392" cy="4093259"/>
              </a:xfrm>
              <a:blipFill>
                <a:blip r:embed="rId3"/>
                <a:stretch>
                  <a:fillRect l="-1166" t="-2477" b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27DE0-413C-6F45-AF0F-A86B05C0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09DF450-1D4E-9E40-8986-C2E55955252D}"/>
              </a:ext>
            </a:extLst>
          </p:cNvPr>
          <p:cNvSpPr/>
          <p:nvPr/>
        </p:nvSpPr>
        <p:spPr>
          <a:xfrm>
            <a:off x="11880" y="5988902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454D10F-7581-574B-B3B3-4C6865CDB9D1}"/>
              </a:ext>
            </a:extLst>
          </p:cNvPr>
          <p:cNvSpPr/>
          <p:nvPr/>
        </p:nvSpPr>
        <p:spPr>
          <a:xfrm rot="14470009" flipH="1">
            <a:off x="1434089" y="4265851"/>
            <a:ext cx="45719" cy="1304396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DC329117-EC7C-3142-B75F-FA114459924F}"/>
              </a:ext>
            </a:extLst>
          </p:cNvPr>
          <p:cNvSpPr/>
          <p:nvPr/>
        </p:nvSpPr>
        <p:spPr>
          <a:xfrm rot="14470009">
            <a:off x="2143732" y="1687808"/>
            <a:ext cx="45719" cy="2177801"/>
          </a:xfrm>
          <a:prstGeom prst="can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B29524C1-7194-C743-8D5D-43AD1106B437}"/>
              </a:ext>
            </a:extLst>
          </p:cNvPr>
          <p:cNvSpPr/>
          <p:nvPr/>
        </p:nvSpPr>
        <p:spPr>
          <a:xfrm rot="14470009">
            <a:off x="2472019" y="1766115"/>
            <a:ext cx="45719" cy="2177801"/>
          </a:xfrm>
          <a:prstGeom prst="can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F0F40939-5FE4-B94F-9BE6-46ADE731F3FC}"/>
              </a:ext>
            </a:extLst>
          </p:cNvPr>
          <p:cNvSpPr/>
          <p:nvPr/>
        </p:nvSpPr>
        <p:spPr>
          <a:xfrm rot="14470009">
            <a:off x="2821551" y="1815497"/>
            <a:ext cx="45719" cy="2177801"/>
          </a:xfrm>
          <a:prstGeom prst="can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an 30">
            <a:extLst>
              <a:ext uri="{FF2B5EF4-FFF2-40B4-BE49-F238E27FC236}">
                <a16:creationId xmlns:a16="http://schemas.microsoft.com/office/drawing/2014/main" id="{BDDCDA05-D37E-5A44-8759-3AAF9AC944AD}"/>
              </a:ext>
            </a:extLst>
          </p:cNvPr>
          <p:cNvSpPr/>
          <p:nvPr/>
        </p:nvSpPr>
        <p:spPr>
          <a:xfrm rot="14470009">
            <a:off x="3258740" y="1871792"/>
            <a:ext cx="45719" cy="2177801"/>
          </a:xfrm>
          <a:prstGeom prst="can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48F01D79-EBBF-9A4E-80A6-ADF5DA866E0D}"/>
              </a:ext>
            </a:extLst>
          </p:cNvPr>
          <p:cNvSpPr/>
          <p:nvPr/>
        </p:nvSpPr>
        <p:spPr>
          <a:xfrm rot="10800000">
            <a:off x="4295572" y="2410750"/>
            <a:ext cx="188451" cy="937509"/>
          </a:xfrm>
          <a:prstGeom prst="leftBrace">
            <a:avLst>
              <a:gd name="adj1" fmla="val 8333"/>
              <a:gd name="adj2" fmla="val 461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3180D5B-F2D2-3D4D-BF61-0F4202B2CD4F}"/>
              </a:ext>
            </a:extLst>
          </p:cNvPr>
          <p:cNvSpPr/>
          <p:nvPr/>
        </p:nvSpPr>
        <p:spPr>
          <a:xfrm rot="10800000">
            <a:off x="4280672" y="4576176"/>
            <a:ext cx="162626" cy="6680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9E5E68-84D3-4D40-897A-93AC87AD3B64}"/>
              </a:ext>
            </a:extLst>
          </p:cNvPr>
          <p:cNvSpPr txBox="1"/>
          <p:nvPr/>
        </p:nvSpPr>
        <p:spPr>
          <a:xfrm>
            <a:off x="4419936" y="2581231"/>
            <a:ext cx="93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Gating grid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9C2B66-A905-3A4F-900A-6E439ED69662}"/>
              </a:ext>
            </a:extLst>
          </p:cNvPr>
          <p:cNvSpPr txBox="1"/>
          <p:nvPr/>
        </p:nvSpPr>
        <p:spPr>
          <a:xfrm>
            <a:off x="4404013" y="4593978"/>
            <a:ext cx="86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Anode wires</a:t>
            </a: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E8A66EA3-108E-1D4F-AB0E-B1E568E1FB28}"/>
              </a:ext>
            </a:extLst>
          </p:cNvPr>
          <p:cNvSpPr/>
          <p:nvPr/>
        </p:nvSpPr>
        <p:spPr>
          <a:xfrm rot="16200000">
            <a:off x="934768" y="5419247"/>
            <a:ext cx="189438" cy="201965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1CBD92-15B6-D948-A1BC-A582F79BC701}"/>
              </a:ext>
            </a:extLst>
          </p:cNvPr>
          <p:cNvSpPr txBox="1"/>
          <p:nvPr/>
        </p:nvSpPr>
        <p:spPr>
          <a:xfrm>
            <a:off x="705661" y="645013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Pads</a:t>
            </a:r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136BCF11-4850-C14E-829F-EDB237F41A99}"/>
              </a:ext>
            </a:extLst>
          </p:cNvPr>
          <p:cNvSpPr/>
          <p:nvPr/>
        </p:nvSpPr>
        <p:spPr>
          <a:xfrm>
            <a:off x="695575" y="5993769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20307B9B-7047-6443-A195-CAED1B4E5876}"/>
              </a:ext>
            </a:extLst>
          </p:cNvPr>
          <p:cNvSpPr/>
          <p:nvPr/>
        </p:nvSpPr>
        <p:spPr>
          <a:xfrm>
            <a:off x="679650" y="5671575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6B57E5EC-CF3A-634E-ABFE-E15749BB2BAB}"/>
              </a:ext>
            </a:extLst>
          </p:cNvPr>
          <p:cNvSpPr/>
          <p:nvPr/>
        </p:nvSpPr>
        <p:spPr>
          <a:xfrm>
            <a:off x="1370404" y="5674726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01F458B7-439B-6243-A67C-E532E69E273D}"/>
              </a:ext>
            </a:extLst>
          </p:cNvPr>
          <p:cNvSpPr/>
          <p:nvPr/>
        </p:nvSpPr>
        <p:spPr>
          <a:xfrm>
            <a:off x="2079595" y="5671575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B1C263E7-D77F-8A41-8527-389B05524E9C}"/>
              </a:ext>
            </a:extLst>
          </p:cNvPr>
          <p:cNvSpPr/>
          <p:nvPr/>
        </p:nvSpPr>
        <p:spPr>
          <a:xfrm>
            <a:off x="1337202" y="5352532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47428890-8334-0341-9F7D-25345959A3B1}"/>
              </a:ext>
            </a:extLst>
          </p:cNvPr>
          <p:cNvSpPr/>
          <p:nvPr/>
        </p:nvSpPr>
        <p:spPr>
          <a:xfrm>
            <a:off x="2031596" y="5356696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67745D2D-D793-4B4D-A4FD-0147701B798F}"/>
              </a:ext>
            </a:extLst>
          </p:cNvPr>
          <p:cNvSpPr/>
          <p:nvPr/>
        </p:nvSpPr>
        <p:spPr>
          <a:xfrm>
            <a:off x="2746287" y="5349381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allelogram 51">
            <a:extLst>
              <a:ext uri="{FF2B5EF4-FFF2-40B4-BE49-F238E27FC236}">
                <a16:creationId xmlns:a16="http://schemas.microsoft.com/office/drawing/2014/main" id="{4E5C639D-01C6-BD42-B379-77B8EEE0A97C}"/>
              </a:ext>
            </a:extLst>
          </p:cNvPr>
          <p:cNvSpPr/>
          <p:nvPr/>
        </p:nvSpPr>
        <p:spPr>
          <a:xfrm>
            <a:off x="1399144" y="5993769"/>
            <a:ext cx="1280345" cy="295066"/>
          </a:xfrm>
          <a:prstGeom prst="parallelogram">
            <a:avLst>
              <a:gd name="adj" fmla="val 219467"/>
            </a:avLst>
          </a:prstGeom>
          <a:solidFill>
            <a:srgbClr val="FFFF00"/>
          </a:solidFill>
          <a:ln>
            <a:solidFill>
              <a:srgbClr val="FFD8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3C348900-820E-794B-8DB2-3148C51C0B06}"/>
              </a:ext>
            </a:extLst>
          </p:cNvPr>
          <p:cNvSpPr/>
          <p:nvPr/>
        </p:nvSpPr>
        <p:spPr>
          <a:xfrm rot="14470009" flipH="1">
            <a:off x="2050086" y="4258534"/>
            <a:ext cx="45719" cy="1304396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F8992D48-9387-A54B-AE58-2E6BE3DA9319}"/>
              </a:ext>
            </a:extLst>
          </p:cNvPr>
          <p:cNvSpPr/>
          <p:nvPr/>
        </p:nvSpPr>
        <p:spPr>
          <a:xfrm rot="14470009" flipH="1">
            <a:off x="3368075" y="4267374"/>
            <a:ext cx="45719" cy="1304396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A2384DF-7B4F-0F4F-B4ED-B5D4196969BB}"/>
              </a:ext>
            </a:extLst>
          </p:cNvPr>
          <p:cNvSpPr/>
          <p:nvPr/>
        </p:nvSpPr>
        <p:spPr>
          <a:xfrm>
            <a:off x="2194237" y="1731842"/>
            <a:ext cx="180779" cy="165501"/>
          </a:xfrm>
          <a:prstGeom prst="ellipse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C3EEB1E-2DC9-FA48-8BA8-660688229A65}"/>
              </a:ext>
            </a:extLst>
          </p:cNvPr>
          <p:cNvCxnSpPr/>
          <p:nvPr/>
        </p:nvCxnSpPr>
        <p:spPr>
          <a:xfrm>
            <a:off x="2150531" y="3942256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148962F-15AC-4040-9C94-CE435C4D5362}"/>
              </a:ext>
            </a:extLst>
          </p:cNvPr>
          <p:cNvCxnSpPr/>
          <p:nvPr/>
        </p:nvCxnSpPr>
        <p:spPr>
          <a:xfrm>
            <a:off x="2024316" y="3771118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B30E42F-FD2D-E74A-8C2E-ABA33E02171C}"/>
              </a:ext>
            </a:extLst>
          </p:cNvPr>
          <p:cNvCxnSpPr/>
          <p:nvPr/>
        </p:nvCxnSpPr>
        <p:spPr>
          <a:xfrm>
            <a:off x="2458022" y="3838960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3ECAC5D-CA1D-4E4C-BDFD-DB67BDF0D181}"/>
              </a:ext>
            </a:extLst>
          </p:cNvPr>
          <p:cNvCxnSpPr/>
          <p:nvPr/>
        </p:nvCxnSpPr>
        <p:spPr>
          <a:xfrm>
            <a:off x="2067194" y="3842107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CB4AEF4-457D-104F-9630-4EB8C2296A3C}"/>
              </a:ext>
            </a:extLst>
          </p:cNvPr>
          <p:cNvCxnSpPr/>
          <p:nvPr/>
        </p:nvCxnSpPr>
        <p:spPr>
          <a:xfrm>
            <a:off x="2458022" y="3755468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3E95103-9988-FA43-9648-BE1E541476D2}"/>
              </a:ext>
            </a:extLst>
          </p:cNvPr>
          <p:cNvCxnSpPr/>
          <p:nvPr/>
        </p:nvCxnSpPr>
        <p:spPr>
          <a:xfrm>
            <a:off x="2269565" y="3791448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4710E60-327B-BF4C-A69D-28947A4408A6}"/>
              </a:ext>
            </a:extLst>
          </p:cNvPr>
          <p:cNvCxnSpPr/>
          <p:nvPr/>
        </p:nvCxnSpPr>
        <p:spPr>
          <a:xfrm>
            <a:off x="2354969" y="3953949"/>
            <a:ext cx="14385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D1CD89C-4DB5-F746-8963-4ABDB949A7F5}"/>
              </a:ext>
            </a:extLst>
          </p:cNvPr>
          <p:cNvCxnSpPr>
            <a:cxnSpLocks/>
          </p:cNvCxnSpPr>
          <p:nvPr/>
        </p:nvCxnSpPr>
        <p:spPr>
          <a:xfrm flipV="1">
            <a:off x="2529948" y="4685368"/>
            <a:ext cx="0" cy="832783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4847E379-075C-C14F-A97A-6E0B2BD51F00}"/>
              </a:ext>
            </a:extLst>
          </p:cNvPr>
          <p:cNvSpPr/>
          <p:nvPr/>
        </p:nvSpPr>
        <p:spPr>
          <a:xfrm rot="14470009" flipH="1">
            <a:off x="2709081" y="4266000"/>
            <a:ext cx="45719" cy="1304396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A108957-BEDC-A845-B35D-35A3390E1EF1}"/>
              </a:ext>
            </a:extLst>
          </p:cNvPr>
          <p:cNvCxnSpPr/>
          <p:nvPr/>
        </p:nvCxnSpPr>
        <p:spPr>
          <a:xfrm>
            <a:off x="2226091" y="3691743"/>
            <a:ext cx="14385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A5B43D1E-C614-0C4E-9B0E-2FC5908206B0}"/>
              </a:ext>
            </a:extLst>
          </p:cNvPr>
          <p:cNvCxnSpPr>
            <a:cxnSpLocks/>
          </p:cNvCxnSpPr>
          <p:nvPr/>
        </p:nvCxnSpPr>
        <p:spPr>
          <a:xfrm flipV="1">
            <a:off x="2299116" y="3631696"/>
            <a:ext cx="0" cy="1200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0A1435C-9E4C-3545-A9D8-97828CCED0EC}"/>
              </a:ext>
            </a:extLst>
          </p:cNvPr>
          <p:cNvCxnSpPr/>
          <p:nvPr/>
        </p:nvCxnSpPr>
        <p:spPr>
          <a:xfrm>
            <a:off x="2340391" y="3771118"/>
            <a:ext cx="14385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6BDFE7C-6F3C-1047-8135-997F8058B098}"/>
              </a:ext>
            </a:extLst>
          </p:cNvPr>
          <p:cNvCxnSpPr>
            <a:cxnSpLocks/>
          </p:cNvCxnSpPr>
          <p:nvPr/>
        </p:nvCxnSpPr>
        <p:spPr>
          <a:xfrm flipV="1">
            <a:off x="2413416" y="3711071"/>
            <a:ext cx="0" cy="1200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F5DCA57-4F52-144C-B808-4C5A73F613BE}"/>
              </a:ext>
            </a:extLst>
          </p:cNvPr>
          <p:cNvCxnSpPr/>
          <p:nvPr/>
        </p:nvCxnSpPr>
        <p:spPr>
          <a:xfrm>
            <a:off x="2179656" y="3846815"/>
            <a:ext cx="14385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889149CD-90F6-C24F-B296-945C8143A465}"/>
              </a:ext>
            </a:extLst>
          </p:cNvPr>
          <p:cNvCxnSpPr>
            <a:cxnSpLocks/>
          </p:cNvCxnSpPr>
          <p:nvPr/>
        </p:nvCxnSpPr>
        <p:spPr>
          <a:xfrm flipV="1">
            <a:off x="2252681" y="3786768"/>
            <a:ext cx="0" cy="1200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57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2.08333E-7 0.236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8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7 0.23658 L 0.00143 0.2988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185 L 0.00859 0.1025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" y="520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047 L 0.00104 0.116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81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231 L 0.00222 0.1344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659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39 L 0.01289 0.1226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606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0185 L 0.02266 0.1071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525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7 L 0.02617 0.11898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597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-0.00231 L 0.02969 0.1326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67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2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2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2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2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2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2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2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6" grpId="3" animBg="1"/>
      <p:bldP spid="56" grpId="4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2EFF-B721-4948-97BF-169744B5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09" y="244845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Electron Drift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3EA6AF-6FEF-B947-AE27-406E0B7293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65447" y="1931067"/>
                <a:ext cx="6551384" cy="415089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𝑘𝑒𝐸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begChr m:val="["/>
                        <m:endChr m:val="]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b="1" dirty="0"/>
              </a:p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(1+(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𝜔𝜏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𝜔𝜏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d>
                      <m:dPr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𝜔𝜏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3EA6AF-6FEF-B947-AE27-406E0B7293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65447" y="1931067"/>
                <a:ext cx="6551384" cy="4150895"/>
              </a:xfrm>
              <a:blipFill>
                <a:blip r:embed="rId3"/>
                <a:stretch>
                  <a:fillRect l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E3BA68-0146-9148-A6DA-0CA417ED444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5169" y="1612231"/>
                <a:ext cx="5083402" cy="47885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:r>
                  <a:rPr lang="en-US" sz="2200" dirty="0"/>
                  <a:t>As mentioned before the electrons will drift at a constant rate.</a:t>
                </a:r>
              </a:p>
              <a:p>
                <a:pPr lvl="1"/>
                <a:r>
                  <a:rPr lang="en-US" sz="2000" dirty="0"/>
                  <a:t>Use the timing of drift to determine drift distance.</a:t>
                </a:r>
                <a:endParaRPr lang="en-US" sz="2000" b="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is the mean collision time and depends on the gas properties and electric field, m is electron mass.</a:t>
                </a:r>
              </a:p>
              <a:p>
                <a:r>
                  <a:rPr lang="en-US" sz="2200" dirty="0"/>
                  <a:t>B-field will impact electron drift. This can be modeled by the Langevin equation: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000" dirty="0"/>
                  <a:t> is frictional force, K is constant.</a:t>
                </a:r>
              </a:p>
              <a:p>
                <a:pPr lvl="1"/>
                <a:r>
                  <a:rPr lang="en-US" sz="2200" dirty="0"/>
                  <a:t>Solution when </a:t>
                </a:r>
                <a:r>
                  <a:rPr lang="en-US" sz="2200" b="1" dirty="0"/>
                  <a:t>B </a:t>
                </a:r>
                <a:r>
                  <a:rPr lang="en-US" sz="2200" dirty="0"/>
                  <a:t>and </a:t>
                </a:r>
                <a:r>
                  <a:rPr lang="en-US" sz="2200" b="1" dirty="0"/>
                  <a:t>E </a:t>
                </a:r>
                <a:r>
                  <a:rPr lang="en-US" sz="2200" dirty="0"/>
                  <a:t>are not parallel:</a:t>
                </a:r>
              </a:p>
              <a:p>
                <a:pPr lvl="2"/>
                <a:r>
                  <a:rPr lang="en-US" sz="2000" dirty="0"/>
                  <a:t>Drift becomes very complicated, in general having three nonzero components.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E3BA68-0146-9148-A6DA-0CA417ED44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5169" y="1612231"/>
                <a:ext cx="5083402" cy="4788568"/>
              </a:xfrm>
              <a:blipFill>
                <a:blip r:embed="rId4"/>
                <a:stretch>
                  <a:fillRect l="-1244" r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0D6B-499E-074D-9819-5A9B15A9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64CAA-A8A5-8141-BB3C-A7DA54DC6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65" y="260643"/>
            <a:ext cx="631167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Electron 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4F7A59-18CE-404F-A5E0-885EAE060D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344923" y="1650859"/>
                <a:ext cx="3202539" cy="305592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𝐷𝑡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𝐷𝑡</m:t>
                            </m:r>
                          </m:den>
                        </m:f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𝐷𝑡</m:t>
                        </m:r>
                      </m:e>
                    </m:rad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  <m:r>
                      <a:rPr lang="en-US" sz="200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rad>
                  </m:oMath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A4F7A59-18CE-404F-A5E0-885EAE060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344923" y="1650859"/>
                <a:ext cx="3202539" cy="3055928"/>
              </a:xfrm>
              <a:blipFill>
                <a:blip r:embed="rId2"/>
                <a:stretch>
                  <a:fillRect l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5178640-1891-2D43-A3F0-B47C478E962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3416" y="1617395"/>
                <a:ext cx="4270247" cy="396550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Diffusion in the absence of an electric field is symmetric and diffusion of N electrons after time t in segment dx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D is diffusion coefficient: </a:t>
                </a:r>
              </a:p>
              <a:p>
                <a:pPr lvl="2"/>
                <a:r>
                  <a:rPr lang="en-US" dirty="0"/>
                  <a:t>v drift velocity,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the mean free path, P the pressure of gas,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 the collision cross sectional area, T the temperature of gas, m the mass of traveling particle.</a:t>
                </a:r>
              </a:p>
              <a:p>
                <a:pPr lvl="1"/>
                <a:r>
                  <a:rPr lang="en-US" dirty="0"/>
                  <a:t>Spread is given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Imposing electric field reduces drift in the direction of the E-field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Electrons diffuse/spread out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more pads readout signal.  We want a strong localized signal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 in diffusion improves signal resolution.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5178640-1891-2D43-A3F0-B47C478E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416" y="1617395"/>
                <a:ext cx="4270247" cy="3965508"/>
              </a:xfrm>
              <a:blipFill>
                <a:blip r:embed="rId3"/>
                <a:stretch>
                  <a:fillRect l="-1187" t="-639" r="-2374" b="-29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92E1DF7-157B-2C4B-91E4-3379C70587DA}"/>
              </a:ext>
            </a:extLst>
          </p:cNvPr>
          <p:cNvSpPr/>
          <p:nvPr/>
        </p:nvSpPr>
        <p:spPr>
          <a:xfrm>
            <a:off x="9810033" y="2636704"/>
            <a:ext cx="332232" cy="2651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BBB05A-3D1A-D145-AA87-27A601A63CE7}"/>
              </a:ext>
            </a:extLst>
          </p:cNvPr>
          <p:cNvSpPr txBox="1"/>
          <p:nvPr/>
        </p:nvSpPr>
        <p:spPr>
          <a:xfrm>
            <a:off x="7715293" y="2183159"/>
            <a:ext cx="26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E-Field: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974343-231B-FD46-8A30-CA5959BEECB6}"/>
              </a:ext>
            </a:extLst>
          </p:cNvPr>
          <p:cNvSpPr/>
          <p:nvPr/>
        </p:nvSpPr>
        <p:spPr>
          <a:xfrm>
            <a:off x="8349278" y="4955457"/>
            <a:ext cx="332232" cy="26517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CF28EE-55C4-E949-A991-344DB7F02657}"/>
              </a:ext>
            </a:extLst>
          </p:cNvPr>
          <p:cNvSpPr/>
          <p:nvPr/>
        </p:nvSpPr>
        <p:spPr>
          <a:xfrm>
            <a:off x="8868199" y="4841573"/>
            <a:ext cx="941834" cy="492943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476415-7EB5-EC46-9C93-E0A220A694A6}"/>
              </a:ext>
            </a:extLst>
          </p:cNvPr>
          <p:cNvSpPr/>
          <p:nvPr/>
        </p:nvSpPr>
        <p:spPr>
          <a:xfrm>
            <a:off x="10015012" y="4725761"/>
            <a:ext cx="1973580" cy="724566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ADF8D-24AD-834A-BDA4-7E1ED7E31DF2}"/>
              </a:ext>
            </a:extLst>
          </p:cNvPr>
          <p:cNvSpPr txBox="1"/>
          <p:nvPr/>
        </p:nvSpPr>
        <p:spPr>
          <a:xfrm>
            <a:off x="7709200" y="4272216"/>
            <a:ext cx="260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E-Field: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D58F10-AD87-4E4B-837A-080BDA20C690}"/>
              </a:ext>
            </a:extLst>
          </p:cNvPr>
          <p:cNvSpPr txBox="1"/>
          <p:nvPr/>
        </p:nvSpPr>
        <p:spPr>
          <a:xfrm>
            <a:off x="7694750" y="5694702"/>
            <a:ext cx="64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201818-4C51-314C-B195-A80336216BA0}"/>
              </a:ext>
            </a:extLst>
          </p:cNvPr>
          <p:cNvCxnSpPr/>
          <p:nvPr/>
        </p:nvCxnSpPr>
        <p:spPr>
          <a:xfrm>
            <a:off x="8351957" y="5905944"/>
            <a:ext cx="6766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DFABC0-C509-934F-9C83-8DAAF5B3CF46}"/>
              </a:ext>
            </a:extLst>
          </p:cNvPr>
          <p:cNvCxnSpPr/>
          <p:nvPr/>
        </p:nvCxnSpPr>
        <p:spPr>
          <a:xfrm>
            <a:off x="7184597" y="6216434"/>
            <a:ext cx="1052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B5D6D-4E8F-B54A-95E8-DE0D5EAA7D36}"/>
              </a:ext>
            </a:extLst>
          </p:cNvPr>
          <p:cNvCxnSpPr>
            <a:cxnSpLocks/>
          </p:cNvCxnSpPr>
          <p:nvPr/>
        </p:nvCxnSpPr>
        <p:spPr>
          <a:xfrm flipV="1">
            <a:off x="7336997" y="5582903"/>
            <a:ext cx="0" cy="78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2DA0A9-F4A9-0249-A78C-28357CBB2CB8}"/>
                  </a:ext>
                </a:extLst>
              </p:cNvPr>
              <p:cNvSpPr txBox="1"/>
              <p:nvPr/>
            </p:nvSpPr>
            <p:spPr>
              <a:xfrm>
                <a:off x="7547467" y="6223982"/>
                <a:ext cx="1793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2DA0A9-F4A9-0249-A78C-28357CBB2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67" y="6223982"/>
                <a:ext cx="1793892" cy="369332"/>
              </a:xfrm>
              <a:prstGeom prst="rect">
                <a:avLst/>
              </a:prstGeom>
              <a:blipFill>
                <a:blip r:embed="rId4"/>
                <a:stretch>
                  <a:fillRect l="-2817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F2DC0E-B8B9-F041-BE0C-4555BBE48B0B}"/>
                  </a:ext>
                </a:extLst>
              </p:cNvPr>
              <p:cNvSpPr txBox="1"/>
              <p:nvPr/>
            </p:nvSpPr>
            <p:spPr>
              <a:xfrm>
                <a:off x="6733741" y="5763529"/>
                <a:ext cx="3894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F2DC0E-B8B9-F041-BE0C-4555BBE4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741" y="5763529"/>
                <a:ext cx="389403" cy="369332"/>
              </a:xfrm>
              <a:prstGeom prst="rect">
                <a:avLst/>
              </a:prstGeom>
              <a:blipFill>
                <a:blip r:embed="rId5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C86C2-F085-6544-BDA3-93D7BC5D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217FF3-1CE2-C746-A000-18572C5BC55B}"/>
                  </a:ext>
                </a:extLst>
              </p:cNvPr>
              <p:cNvSpPr txBox="1"/>
              <p:nvPr/>
            </p:nvSpPr>
            <p:spPr>
              <a:xfrm>
                <a:off x="9643608" y="3401616"/>
                <a:ext cx="7108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217FF3-1CE2-C746-A000-18572C5BC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08" y="3401616"/>
                <a:ext cx="71083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A3D464-BFA3-2241-9500-B0A91619C897}"/>
                  </a:ext>
                </a:extLst>
              </p:cNvPr>
              <p:cNvSpPr txBox="1"/>
              <p:nvPr/>
            </p:nvSpPr>
            <p:spPr>
              <a:xfrm>
                <a:off x="9643608" y="3382750"/>
                <a:ext cx="787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A3D464-BFA3-2241-9500-B0A91619C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08" y="3382750"/>
                <a:ext cx="78778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C18CD7-FA58-044A-B276-90737AE9582E}"/>
                  </a:ext>
                </a:extLst>
              </p:cNvPr>
              <p:cNvSpPr txBox="1"/>
              <p:nvPr/>
            </p:nvSpPr>
            <p:spPr>
              <a:xfrm>
                <a:off x="9643608" y="3394313"/>
                <a:ext cx="9015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3C18CD7-FA58-044A-B276-90737AE95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608" y="3394313"/>
                <a:ext cx="901593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6977D5-8771-8549-A3BF-BD00D3FAEA1B}"/>
                  </a:ext>
                </a:extLst>
              </p:cNvPr>
              <p:cNvSpPr txBox="1"/>
              <p:nvPr/>
            </p:nvSpPr>
            <p:spPr>
              <a:xfrm>
                <a:off x="8123270" y="5449278"/>
                <a:ext cx="7108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6977D5-8771-8549-A3BF-BD00D3FA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70" y="5449278"/>
                <a:ext cx="71083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C4237F-D2BA-204C-B613-5B088707F3CC}"/>
                  </a:ext>
                </a:extLst>
              </p:cNvPr>
              <p:cNvSpPr txBox="1"/>
              <p:nvPr/>
            </p:nvSpPr>
            <p:spPr>
              <a:xfrm>
                <a:off x="9127197" y="5458131"/>
                <a:ext cx="4509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C4237F-D2BA-204C-B613-5B088707F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7197" y="5458131"/>
                <a:ext cx="45095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E7F61D-877E-FF4E-AE60-10B5D880AC72}"/>
                  </a:ext>
                </a:extLst>
              </p:cNvPr>
              <p:cNvSpPr txBox="1"/>
              <p:nvPr/>
            </p:nvSpPr>
            <p:spPr>
              <a:xfrm>
                <a:off x="10695852" y="5450327"/>
                <a:ext cx="5647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E7F61D-877E-FF4E-AE60-10B5D880A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852" y="5450327"/>
                <a:ext cx="56477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5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35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11111E-6 L 0.18711 -1.11111E-6 " pathEditMode="relative" rAng="0" ptsTypes="AA">
                                      <p:cBhvr>
                                        <p:cTn id="8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/>
      <p:bldP spid="17" grpId="0" animBg="1"/>
      <p:bldP spid="18" grpId="0" animBg="1"/>
      <p:bldP spid="19" grpId="0" animBg="1"/>
      <p:bldP spid="21" grpId="0"/>
      <p:bldP spid="22" grpId="0"/>
      <p:bldP spid="29" grpId="0"/>
      <p:bldP spid="30" grpId="0"/>
      <p:bldP spid="3" grpId="0"/>
      <p:bldP spid="3" grpId="1"/>
      <p:bldP spid="24" grpId="1"/>
      <p:bldP spid="24" grpId="2"/>
      <p:bldP spid="27" grpId="0"/>
      <p:bldP spid="28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1D0F91-BE48-A442-AFB0-418CE8E0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Implementation at DUNE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C4E9E1-03D7-2343-A6A1-6DE31FA9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2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6AB3-D0B2-AE4D-B75B-4C06C14A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" y="188407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Near Detector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FCC6DF-09F1-4E44-A9F7-D90F2ACF880C}"/>
                  </a:ext>
                </a:extLst>
              </p:cNvPr>
              <p:cNvSpPr txBox="1"/>
              <p:nvPr/>
            </p:nvSpPr>
            <p:spPr>
              <a:xfrm>
                <a:off x="5787440" y="4193299"/>
                <a:ext cx="4766000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DUNE near detector hall (left).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Neutrinos pass through liquid argon detector (ND-</a:t>
                </a:r>
                <a:r>
                  <a:rPr lang="en-US" dirty="0" err="1"/>
                  <a:t>LAr</a:t>
                </a:r>
                <a:r>
                  <a:rPr lang="en-US" dirty="0"/>
                  <a:t>) then through ND-</a:t>
                </a:r>
                <a:r>
                  <a:rPr lang="en-US" dirty="0" err="1"/>
                  <a:t>GAr</a:t>
                </a:r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ND-</a:t>
                </a:r>
                <a:r>
                  <a:rPr lang="en-US" dirty="0" err="1"/>
                  <a:t>GAr</a:t>
                </a:r>
                <a:r>
                  <a:rPr lang="en-US" dirty="0"/>
                  <a:t> (above).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Superconducting magnet coil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Electromagnetic calorimeter (ECAL), catch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High Pressure gaseous argon Time Projection Chamber (HPgTPC).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FCC6DF-09F1-4E44-A9F7-D90F2ACF8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40" y="4193299"/>
                <a:ext cx="4766000" cy="2708434"/>
              </a:xfrm>
              <a:prstGeom prst="rect">
                <a:avLst/>
              </a:prstGeom>
              <a:blipFill>
                <a:blip r:embed="rId3"/>
                <a:stretch>
                  <a:fillRect l="-798" t="-1402"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AB145E3-1C7E-984A-B5F8-9CCE8AE617CD}"/>
              </a:ext>
            </a:extLst>
          </p:cNvPr>
          <p:cNvSpPr txBox="1"/>
          <p:nvPr/>
        </p:nvSpPr>
        <p:spPr>
          <a:xfrm>
            <a:off x="10993892" y="427089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HPgTPC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F07FFA-308D-0540-9E23-C8C4B81A873C}"/>
              </a:ext>
            </a:extLst>
          </p:cNvPr>
          <p:cNvSpPr txBox="1"/>
          <p:nvPr/>
        </p:nvSpPr>
        <p:spPr>
          <a:xfrm>
            <a:off x="6096000" y="368840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Magnet coil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FA3D08-6D09-6C4C-8038-616AB521D5B8}"/>
              </a:ext>
            </a:extLst>
          </p:cNvPr>
          <p:cNvSpPr txBox="1"/>
          <p:nvPr/>
        </p:nvSpPr>
        <p:spPr>
          <a:xfrm>
            <a:off x="5577304" y="2249497"/>
            <a:ext cx="73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C1BD6-80A3-B44F-91E1-31AA90C23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46" y="2801944"/>
            <a:ext cx="5040580" cy="351039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DBE31F5-9D5D-3849-A4D6-EFB43CB4AE17}"/>
              </a:ext>
            </a:extLst>
          </p:cNvPr>
          <p:cNvSpPr/>
          <p:nvPr/>
        </p:nvSpPr>
        <p:spPr>
          <a:xfrm rot="2672435">
            <a:off x="1599342" y="4565057"/>
            <a:ext cx="710194" cy="114794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97D2E0-B18F-4E4F-95E8-8025490DFE65}"/>
              </a:ext>
            </a:extLst>
          </p:cNvPr>
          <p:cNvCxnSpPr>
            <a:cxnSpLocks/>
          </p:cNvCxnSpPr>
          <p:nvPr/>
        </p:nvCxnSpPr>
        <p:spPr>
          <a:xfrm flipH="1" flipV="1">
            <a:off x="39759" y="4708126"/>
            <a:ext cx="4217744" cy="14553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5E516D-8EE0-3D4E-96BD-4C1F421E4775}"/>
              </a:ext>
            </a:extLst>
          </p:cNvPr>
          <p:cNvSpPr txBox="1"/>
          <p:nvPr/>
        </p:nvSpPr>
        <p:spPr>
          <a:xfrm>
            <a:off x="557886" y="5565027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ND-</a:t>
            </a:r>
            <a:r>
              <a:rPr lang="en-US" dirty="0" err="1"/>
              <a:t>GAr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9316B-6CB1-BA48-B7BC-721BC764EAA0}"/>
              </a:ext>
            </a:extLst>
          </p:cNvPr>
          <p:cNvSpPr txBox="1"/>
          <p:nvPr/>
        </p:nvSpPr>
        <p:spPr>
          <a:xfrm>
            <a:off x="1860400" y="608677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ND-</a:t>
            </a:r>
            <a:r>
              <a:rPr lang="en-US" dirty="0" err="1"/>
              <a:t>LAr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3FD9D-0426-8D46-8D25-BD5BF7120447}"/>
                  </a:ext>
                </a:extLst>
              </p:cNvPr>
              <p:cNvSpPr txBox="1"/>
              <p:nvPr/>
            </p:nvSpPr>
            <p:spPr>
              <a:xfrm>
                <a:off x="3673844" y="6156225"/>
                <a:ext cx="10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beam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3FD9D-0426-8D46-8D25-BD5BF7120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44" y="6156225"/>
                <a:ext cx="1034579" cy="369332"/>
              </a:xfrm>
              <a:prstGeom prst="rect">
                <a:avLst/>
              </a:prstGeom>
              <a:blipFill>
                <a:blip r:embed="rId5"/>
                <a:stretch>
                  <a:fillRect t="-6667" r="-207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E44AD233-E97C-CE4E-90BA-AC08B31CD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971" y="1304771"/>
            <a:ext cx="2929739" cy="26753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E5DF28-12F4-8C4A-AC2D-288FDE58F718}"/>
              </a:ext>
            </a:extLst>
          </p:cNvPr>
          <p:cNvSpPr txBox="1"/>
          <p:nvPr/>
        </p:nvSpPr>
        <p:spPr>
          <a:xfrm>
            <a:off x="10888094" y="218306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ND-</a:t>
            </a:r>
            <a:r>
              <a:rPr lang="en-US" dirty="0" err="1"/>
              <a:t>GAr</a:t>
            </a:r>
            <a:r>
              <a:rPr lang="en-US" dirty="0"/>
              <a:t>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AA937E-C4EF-7E4D-A9A1-677D6D314479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314365" y="2130289"/>
            <a:ext cx="2768528" cy="3038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B70F4F-1FE9-2F45-86E2-1260CE4D23E4}"/>
              </a:ext>
            </a:extLst>
          </p:cNvPr>
          <p:cNvCxnSpPr>
            <a:cxnSpLocks/>
          </p:cNvCxnSpPr>
          <p:nvPr/>
        </p:nvCxnSpPr>
        <p:spPr>
          <a:xfrm flipH="1" flipV="1">
            <a:off x="9354245" y="2606237"/>
            <a:ext cx="1737474" cy="15870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AA18E-B378-A14A-B091-12249BB785EE}"/>
              </a:ext>
            </a:extLst>
          </p:cNvPr>
          <p:cNvCxnSpPr>
            <a:cxnSpLocks/>
          </p:cNvCxnSpPr>
          <p:nvPr/>
        </p:nvCxnSpPr>
        <p:spPr>
          <a:xfrm flipV="1">
            <a:off x="7136886" y="2751767"/>
            <a:ext cx="1336455" cy="9695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8289C8-D31F-AA45-AC19-508D9EF83783}"/>
              </a:ext>
            </a:extLst>
          </p:cNvPr>
          <p:cNvSpPr txBox="1"/>
          <p:nvPr/>
        </p:nvSpPr>
        <p:spPr>
          <a:xfrm>
            <a:off x="0" y="6559635"/>
            <a:ext cx="2185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Note SAND detector not pictured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27EAC-3C62-B84B-80E7-27C93108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3" grpId="0"/>
      <p:bldP spid="20" grpId="0" animBg="1"/>
      <p:bldP spid="18" grpId="0"/>
      <p:bldP spid="19" grpId="0"/>
      <p:bldP spid="13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3769-8D81-2147-906F-F5AA2D45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523" y="147095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HPgTPC</a:t>
            </a:r>
          </a:p>
        </p:txBody>
      </p:sp>
      <p:pic>
        <p:nvPicPr>
          <p:cNvPr id="6" name="Content Placeholder 5" descr="A close up of a fan&#10;&#10;Description automatically generated">
            <a:extLst>
              <a:ext uri="{FF2B5EF4-FFF2-40B4-BE49-F238E27FC236}">
                <a16:creationId xmlns:a16="http://schemas.microsoft.com/office/drawing/2014/main" id="{7B4DF050-07C7-F443-971A-412572384B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762" y="2316310"/>
            <a:ext cx="6028900" cy="4030462"/>
          </a:xfr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D860FC0F-48A0-FD4E-ACB8-A9BDB24F0367}"/>
              </a:ext>
            </a:extLst>
          </p:cNvPr>
          <p:cNvSpPr/>
          <p:nvPr/>
        </p:nvSpPr>
        <p:spPr>
          <a:xfrm rot="15518135">
            <a:off x="2920840" y="4863554"/>
            <a:ext cx="589936" cy="2826950"/>
          </a:xfrm>
          <a:prstGeom prst="leftBrac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B5F66-D381-6A46-98A8-FC73D87C9A52}"/>
              </a:ext>
            </a:extLst>
          </p:cNvPr>
          <p:cNvSpPr txBox="1"/>
          <p:nvPr/>
        </p:nvSpPr>
        <p:spPr>
          <a:xfrm>
            <a:off x="3259021" y="6493467"/>
            <a:ext cx="103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~5 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233CD-2E86-064E-9B80-8C83E37DCF29}"/>
              </a:ext>
            </a:extLst>
          </p:cNvPr>
          <p:cNvCxnSpPr>
            <a:cxnSpLocks/>
          </p:cNvCxnSpPr>
          <p:nvPr/>
        </p:nvCxnSpPr>
        <p:spPr>
          <a:xfrm flipH="1" flipV="1">
            <a:off x="984069" y="3135553"/>
            <a:ext cx="546040" cy="15019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3EF290-0619-3848-917E-E4AFE042478C}"/>
              </a:ext>
            </a:extLst>
          </p:cNvPr>
          <p:cNvSpPr txBox="1"/>
          <p:nvPr/>
        </p:nvSpPr>
        <p:spPr>
          <a:xfrm>
            <a:off x="323247" y="2786131"/>
            <a:ext cx="97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~2.5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11345-4D7B-8B4E-8F87-807FB790A218}"/>
              </a:ext>
            </a:extLst>
          </p:cNvPr>
          <p:cNvSpPr txBox="1"/>
          <p:nvPr/>
        </p:nvSpPr>
        <p:spPr>
          <a:xfrm>
            <a:off x="0" y="6511528"/>
            <a:ext cx="255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 TPC from CERN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F44AF-17CF-954C-BDC7-3C1B2D957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484" y="2339796"/>
            <a:ext cx="4891326" cy="3700883"/>
          </a:xfrm>
        </p:spPr>
        <p:txBody>
          <a:bodyPr/>
          <a:lstStyle/>
          <a:p>
            <a:r>
              <a:rPr lang="en-US" sz="2000" dirty="0"/>
              <a:t>Design of HPgTPC based on TPC for the ALICE experiment at CERN</a:t>
            </a:r>
          </a:p>
          <a:p>
            <a:r>
              <a:rPr lang="en-US" sz="2000" dirty="0"/>
              <a:t>Will be filled with 90% argon and 10% methane</a:t>
            </a:r>
          </a:p>
          <a:p>
            <a:r>
              <a:rPr lang="en-US" sz="2000" dirty="0"/>
              <a:t>High resolution momentum measurement of particles exiting ND-</a:t>
            </a:r>
            <a:r>
              <a:rPr lang="en-US" sz="2000" dirty="0" err="1"/>
              <a:t>LAr</a:t>
            </a:r>
            <a:endParaRPr lang="en-US" sz="2000" dirty="0"/>
          </a:p>
          <a:p>
            <a:r>
              <a:rPr lang="en-US" sz="2000" dirty="0"/>
              <a:t>Will resolve neutrino interactions on argon gas with high resolution and low momentum thresholds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A35D4-6C5A-9247-A088-A2EE3D08C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14A630-23A6-4148-80A6-63CC01E6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Event Displays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79F5C5-426B-D34C-97A2-05605735A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B5B328-1D4E-FC4B-8334-FA03DA1ED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39E1-0913-E24C-9862-E1F53A3B1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788" y="169817"/>
            <a:ext cx="7729728" cy="1188720"/>
          </a:xfrm>
        </p:spPr>
        <p:txBody>
          <a:bodyPr/>
          <a:lstStyle/>
          <a:p>
            <a:r>
              <a:rPr lang="en-US" dirty="0"/>
              <a:t>Neutrino Event Display</a:t>
            </a:r>
          </a:p>
        </p:txBody>
      </p:sp>
      <p:pic>
        <p:nvPicPr>
          <p:cNvPr id="10" name="Content Placeholder 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E81F417-666A-8944-84FD-A4C8FDA35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6758"/>
            <a:ext cx="4885509" cy="3541242"/>
          </a:xfrm>
        </p:spPr>
      </p:pic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AA963B9-7EF5-3E45-ACD7-D9FB448E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492" y="3304059"/>
            <a:ext cx="4885508" cy="354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5FEE-808E-2D47-9E25-A1FB96A3DC35}"/>
                  </a:ext>
                </a:extLst>
              </p:cNvPr>
              <p:cNvSpPr txBox="1"/>
              <p:nvPr/>
            </p:nvSpPr>
            <p:spPr>
              <a:xfrm>
                <a:off x="5111931" y="2438400"/>
                <a:ext cx="1968137" cy="4185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Muon neutrino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Muon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Proton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Pions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400" dirty="0"/>
                  <a:t>)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Gammas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Electrons</a:t>
                </a:r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endParaRPr lang="en-US" sz="1400" dirty="0"/>
              </a:p>
              <a:p>
                <a:pPr marL="285750" indent="-285750">
                  <a:buClr>
                    <a:schemeClr val="accent1"/>
                  </a:buClr>
                  <a:buFont typeface="Wingdings" pitchFamily="2" charset="2"/>
                  <a:buChar char="§"/>
                </a:pPr>
                <a:r>
                  <a:rPr lang="en-US" sz="1400" dirty="0"/>
                  <a:t>ECAL shower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E5FEE-808E-2D47-9E25-A1FB96A3D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1" y="2438400"/>
                <a:ext cx="1968137" cy="4185761"/>
              </a:xfrm>
              <a:prstGeom prst="rect">
                <a:avLst/>
              </a:prstGeom>
              <a:blipFill>
                <a:blip r:embed="rId4"/>
                <a:stretch>
                  <a:fillRect l="-641" t="-303" b="-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5029B1-85C1-C747-810D-7B2E41934578}"/>
              </a:ext>
            </a:extLst>
          </p:cNvPr>
          <p:cNvCxnSpPr>
            <a:cxnSpLocks/>
          </p:cNvCxnSpPr>
          <p:nvPr/>
        </p:nvCxnSpPr>
        <p:spPr>
          <a:xfrm>
            <a:off x="6779622" y="2612993"/>
            <a:ext cx="3136745" cy="211576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CD97F-C29B-1445-AA3E-46ED04C81637}"/>
              </a:ext>
            </a:extLst>
          </p:cNvPr>
          <p:cNvCxnSpPr>
            <a:cxnSpLocks/>
          </p:cNvCxnSpPr>
          <p:nvPr/>
        </p:nvCxnSpPr>
        <p:spPr>
          <a:xfrm flipH="1">
            <a:off x="3461658" y="2612993"/>
            <a:ext cx="1650273" cy="197642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8CF0AC-9634-7D42-AAEC-3F208DE6D2BB}"/>
              </a:ext>
            </a:extLst>
          </p:cNvPr>
          <p:cNvCxnSpPr>
            <a:cxnSpLocks/>
          </p:cNvCxnSpPr>
          <p:nvPr/>
        </p:nvCxnSpPr>
        <p:spPr>
          <a:xfrm flipH="1">
            <a:off x="4049486" y="3304059"/>
            <a:ext cx="1138645" cy="13637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CC62C-B06C-344B-90FE-6E8485626E39}"/>
              </a:ext>
            </a:extLst>
          </p:cNvPr>
          <p:cNvCxnSpPr>
            <a:cxnSpLocks/>
          </p:cNvCxnSpPr>
          <p:nvPr/>
        </p:nvCxnSpPr>
        <p:spPr>
          <a:xfrm flipH="1">
            <a:off x="4286794" y="3884950"/>
            <a:ext cx="854530" cy="120242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C4BA43-879B-AC4D-8A97-01A4AF10EF88}"/>
              </a:ext>
            </a:extLst>
          </p:cNvPr>
          <p:cNvCxnSpPr>
            <a:cxnSpLocks/>
          </p:cNvCxnSpPr>
          <p:nvPr/>
        </p:nvCxnSpPr>
        <p:spPr>
          <a:xfrm flipV="1">
            <a:off x="6644639" y="5225352"/>
            <a:ext cx="791393" cy="121899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F40E34-E875-CF42-A274-354424220E60}"/>
              </a:ext>
            </a:extLst>
          </p:cNvPr>
          <p:cNvCxnSpPr>
            <a:cxnSpLocks/>
          </p:cNvCxnSpPr>
          <p:nvPr/>
        </p:nvCxnSpPr>
        <p:spPr>
          <a:xfrm>
            <a:off x="6075318" y="3884950"/>
            <a:ext cx="2615836" cy="102668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60E614-E2C7-694B-BC4F-B687DBD8B3FC}"/>
              </a:ext>
            </a:extLst>
          </p:cNvPr>
          <p:cNvCxnSpPr>
            <a:cxnSpLocks/>
          </p:cNvCxnSpPr>
          <p:nvPr/>
        </p:nvCxnSpPr>
        <p:spPr>
          <a:xfrm>
            <a:off x="6041574" y="3304059"/>
            <a:ext cx="2788917" cy="1285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33C91E-8397-674D-B59D-901B72D5E1A7}"/>
              </a:ext>
            </a:extLst>
          </p:cNvPr>
          <p:cNvCxnSpPr>
            <a:cxnSpLocks/>
          </p:cNvCxnSpPr>
          <p:nvPr/>
        </p:nvCxnSpPr>
        <p:spPr>
          <a:xfrm flipH="1">
            <a:off x="4049486" y="4598126"/>
            <a:ext cx="2025834" cy="76073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89E2CE-CDA6-2442-A9FB-BCC8CBF2CBED}"/>
              </a:ext>
            </a:extLst>
          </p:cNvPr>
          <p:cNvCxnSpPr>
            <a:cxnSpLocks/>
          </p:cNvCxnSpPr>
          <p:nvPr/>
        </p:nvCxnSpPr>
        <p:spPr>
          <a:xfrm flipH="1" flipV="1">
            <a:off x="3753395" y="4997190"/>
            <a:ext cx="1434736" cy="79395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7701AA-940B-8C43-8B01-104DC39DEB33}"/>
              </a:ext>
            </a:extLst>
          </p:cNvPr>
          <p:cNvCxnSpPr>
            <a:cxnSpLocks/>
          </p:cNvCxnSpPr>
          <p:nvPr/>
        </p:nvCxnSpPr>
        <p:spPr>
          <a:xfrm flipH="1" flipV="1">
            <a:off x="4460966" y="5834847"/>
            <a:ext cx="727165" cy="60949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1917B1-459A-EB40-95E7-4E22F174BB77}"/>
              </a:ext>
            </a:extLst>
          </p:cNvPr>
          <p:cNvCxnSpPr>
            <a:cxnSpLocks/>
          </p:cNvCxnSpPr>
          <p:nvPr/>
        </p:nvCxnSpPr>
        <p:spPr>
          <a:xfrm>
            <a:off x="6094652" y="4606835"/>
            <a:ext cx="2478937" cy="39035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892FB3-C5C0-F247-9FF4-297F33B9BD92}"/>
              </a:ext>
            </a:extLst>
          </p:cNvPr>
          <p:cNvCxnSpPr>
            <a:cxnSpLocks/>
          </p:cNvCxnSpPr>
          <p:nvPr/>
        </p:nvCxnSpPr>
        <p:spPr>
          <a:xfrm flipV="1">
            <a:off x="6322423" y="4978493"/>
            <a:ext cx="2734491" cy="81265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24617-7F41-F441-8349-03307818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3155" y="169817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EC2E33-B2AF-1D49-9AF6-422318005DB7}"/>
                  </a:ext>
                </a:extLst>
              </p:cNvPr>
              <p:cNvSpPr txBox="1"/>
              <p:nvPr/>
            </p:nvSpPr>
            <p:spPr>
              <a:xfrm>
                <a:off x="3752271" y="1581396"/>
                <a:ext cx="4254947" cy="397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EC2E33-B2AF-1D49-9AF6-422318005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271" y="1581396"/>
                <a:ext cx="4254947" cy="39716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3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6AFB-ED3C-9D4B-A7A2-AB61A52D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20757"/>
            <a:ext cx="7729728" cy="1188720"/>
          </a:xfrm>
        </p:spPr>
        <p:txBody>
          <a:bodyPr/>
          <a:lstStyle/>
          <a:p>
            <a:r>
              <a:rPr lang="en-US" dirty="0"/>
              <a:t>Muon Event Display</a:t>
            </a:r>
          </a:p>
        </p:txBody>
      </p:sp>
      <p:pic>
        <p:nvPicPr>
          <p:cNvPr id="6" name="Content Placeholder 5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D42E9C0E-4A3E-1148-A210-7FB7B51C6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23680"/>
            <a:ext cx="6334699" cy="4421620"/>
          </a:xfr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95EAF219-CD56-7649-8218-34147C907CC9}"/>
              </a:ext>
            </a:extLst>
          </p:cNvPr>
          <p:cNvSpPr txBox="1">
            <a:spLocks/>
          </p:cNvSpPr>
          <p:nvPr/>
        </p:nvSpPr>
        <p:spPr>
          <a:xfrm>
            <a:off x="6599041" y="2423680"/>
            <a:ext cx="5189008" cy="36135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/>
              <a:t>Initial muon (red) with 1.941 GeV </a:t>
            </a:r>
          </a:p>
          <a:p>
            <a:pPr>
              <a:lnSpc>
                <a:spcPct val="200000"/>
              </a:lnSpc>
            </a:pPr>
            <a:r>
              <a:rPr lang="en-US" dirty="0"/>
              <a:t>Curve in magnetic field</a:t>
            </a:r>
          </a:p>
          <a:p>
            <a:pPr>
              <a:lnSpc>
                <a:spcPct val="200000"/>
              </a:lnSpc>
            </a:pPr>
            <a:r>
              <a:rPr lang="en-US" dirty="0"/>
              <a:t>Kicks out low energy electrons, which drift to the readout plane (red spiral).</a:t>
            </a:r>
          </a:p>
          <a:p>
            <a:pPr>
              <a:lnSpc>
                <a:spcPct val="200000"/>
              </a:lnSpc>
            </a:pPr>
            <a:r>
              <a:rPr lang="en-US" dirty="0"/>
              <a:t>ECAL shower (blue)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C83ED-2FBE-1647-9076-1852840A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A96EB4-5EF2-4F4C-A146-A760DB00D36A}"/>
              </a:ext>
            </a:extLst>
          </p:cNvPr>
          <p:cNvCxnSpPr/>
          <p:nvPr/>
        </p:nvCxnSpPr>
        <p:spPr>
          <a:xfrm flipH="1">
            <a:off x="2949677" y="2900516"/>
            <a:ext cx="3649364" cy="27726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FF4409-22DB-744A-BBBE-022DFF526CB1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74359" y="4230462"/>
            <a:ext cx="1824682" cy="1231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079B4F-AF2E-2848-A574-E632F5FE0C91}"/>
              </a:ext>
            </a:extLst>
          </p:cNvPr>
          <p:cNvCxnSpPr>
            <a:cxnSpLocks/>
          </p:cNvCxnSpPr>
          <p:nvPr/>
        </p:nvCxnSpPr>
        <p:spPr>
          <a:xfrm flipH="1">
            <a:off x="4404852" y="5392067"/>
            <a:ext cx="2267931" cy="69534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13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AC68-17E4-714A-8311-092F56C3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00EF7-F3D1-CF42-AA97-0065AF4B3F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Neutrinos </a:t>
            </a:r>
          </a:p>
          <a:p>
            <a:r>
              <a:rPr lang="en-US" sz="2400" dirty="0"/>
              <a:t>DUNE</a:t>
            </a:r>
          </a:p>
          <a:p>
            <a:r>
              <a:rPr lang="en-US" sz="2400" dirty="0"/>
              <a:t>Particle detection</a:t>
            </a:r>
          </a:p>
          <a:p>
            <a:r>
              <a:rPr lang="en-US" sz="2400" dirty="0"/>
              <a:t>Implementation at DUNE</a:t>
            </a:r>
          </a:p>
          <a:p>
            <a:r>
              <a:rPr lang="en-US" sz="2400" dirty="0"/>
              <a:t>Event displays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4D9EA7-C18A-A845-91E6-D51AAF3CB7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PyBoltz</a:t>
            </a:r>
            <a:endParaRPr lang="en-US" sz="2200" dirty="0"/>
          </a:p>
          <a:p>
            <a:r>
              <a:rPr lang="en-US" sz="2600" dirty="0"/>
              <a:t>Drift properties: detector tolerance </a:t>
            </a:r>
          </a:p>
          <a:p>
            <a:r>
              <a:rPr lang="en-US" sz="2400" dirty="0"/>
              <a:t>GArSoft</a:t>
            </a:r>
          </a:p>
          <a:p>
            <a:r>
              <a:rPr lang="en-US" sz="2400" dirty="0"/>
              <a:t>Diffusion impact on reconstruction efficiency</a:t>
            </a:r>
          </a:p>
          <a:p>
            <a:r>
              <a:rPr lang="en-US" sz="2400" dirty="0"/>
              <a:t>Summary and 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405413-062D-8548-9C89-BA9F667E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9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4D7CDF-D790-9A45-B570-4FCA7796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86" y="1113762"/>
            <a:ext cx="3269749" cy="46243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PyBoltz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B1262-CA21-CB49-8C53-5A3E60CE2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055" y="1172373"/>
            <a:ext cx="5167966" cy="4507107"/>
          </a:xfrm>
          <a:ln w="1270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New Monte-Carlo Python Package.</a:t>
            </a:r>
          </a:p>
          <a:p>
            <a:r>
              <a:rPr lang="en-US" sz="2400" dirty="0"/>
              <a:t>Use simulation to determine:</a:t>
            </a:r>
          </a:p>
          <a:p>
            <a:pPr lvl="1"/>
            <a:r>
              <a:rPr lang="en-US" sz="2400" dirty="0"/>
              <a:t>Drift velocity and error</a:t>
            </a:r>
          </a:p>
          <a:p>
            <a:pPr lvl="1"/>
            <a:r>
              <a:rPr lang="en-US" sz="2400" dirty="0"/>
              <a:t>Transverse diffusion and error</a:t>
            </a:r>
          </a:p>
          <a:p>
            <a:pPr lvl="1"/>
            <a:r>
              <a:rPr lang="en-US" sz="2400" dirty="0"/>
              <a:t>Longitudinal diffusion and error</a:t>
            </a:r>
          </a:p>
          <a:p>
            <a:pPr lvl="1"/>
            <a:r>
              <a:rPr lang="en-US" sz="2400" dirty="0"/>
              <a:t>Attachment rate and error</a:t>
            </a:r>
          </a:p>
          <a:p>
            <a:pPr lvl="1"/>
            <a:r>
              <a:rPr lang="en-US" sz="2400" dirty="0"/>
              <a:t>Ionization rate and error</a:t>
            </a:r>
          </a:p>
          <a:p>
            <a:pPr lvl="1"/>
            <a:r>
              <a:rPr lang="en-US" sz="2400" dirty="0"/>
              <a:t>Mean collision time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AAA05-E7B2-E542-8875-3C406F79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E76837-0679-4A41-A917-B3924D9E8EA7}"/>
              </a:ext>
            </a:extLst>
          </p:cNvPr>
          <p:cNvSpPr/>
          <p:nvPr/>
        </p:nvSpPr>
        <p:spPr>
          <a:xfrm>
            <a:off x="0" y="60776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Al </a:t>
            </a:r>
            <a:r>
              <a:rPr lang="en-US" sz="1200" dirty="0" err="1"/>
              <a:t>Atoum</a:t>
            </a:r>
            <a:r>
              <a:rPr lang="en-US" sz="1200" dirty="0"/>
              <a:t>, B., </a:t>
            </a:r>
            <a:r>
              <a:rPr lang="en-US" sz="1200" dirty="0" err="1"/>
              <a:t>Biagi</a:t>
            </a:r>
            <a:r>
              <a:rPr lang="en-US" sz="1200" dirty="0"/>
              <a:t>, S. F., González-Díaz, D., Jones, B. J. P., &amp; McDonald, A. D. (2020). Electron transport in gaseous detectors with a Python-based Monte Carlo simulation code. </a:t>
            </a:r>
            <a:r>
              <a:rPr lang="en-US" sz="1200" i="1" dirty="0"/>
              <a:t>Computer Physics Communications</a:t>
            </a:r>
            <a:r>
              <a:rPr lang="en-US" sz="1200" dirty="0"/>
              <a:t>, 107357.</a:t>
            </a:r>
          </a:p>
        </p:txBody>
      </p:sp>
    </p:spTree>
    <p:extLst>
      <p:ext uri="{BB962C8B-B14F-4D97-AF65-F5344CB8AC3E}">
        <p14:creationId xmlns:p14="http://schemas.microsoft.com/office/powerpoint/2010/main" val="270942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E60A2-7D37-7740-B634-9C798EE0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748660"/>
            <a:ext cx="4494998" cy="1134640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Assumptions and conditions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9764BF-F755-A843-A5DD-173788C6DCC2}"/>
                  </a:ext>
                </a:extLst>
              </p:cNvPr>
              <p:cNvSpPr txBox="1"/>
              <p:nvPr/>
            </p:nvSpPr>
            <p:spPr>
              <a:xfrm>
                <a:off x="808523" y="2237169"/>
                <a:ext cx="4494998" cy="268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90%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𝐴𝑟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10%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(P-10).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10 bar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23 degrees C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Interested in a E field 400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𝑐𝑚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Same high voltage and field as ALICE experiment.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Studying variations in drift velocity due to changes in these parameters.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9764BF-F755-A843-A5DD-173788C6D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23" y="2237169"/>
                <a:ext cx="4494998" cy="2683812"/>
              </a:xfrm>
              <a:prstGeom prst="rect">
                <a:avLst/>
              </a:prstGeom>
              <a:blipFill>
                <a:blip r:embed="rId2"/>
                <a:stretch>
                  <a:fillRect l="-1127" t="-1415" b="-3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3E2CBD-4D01-E143-B653-3D446AA9F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13" y="996367"/>
            <a:ext cx="6041187" cy="48652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9BEB2E-C29D-E046-933C-B6FBC3D85F64}"/>
              </a:ext>
            </a:extLst>
          </p:cNvPr>
          <p:cNvCxnSpPr>
            <a:cxnSpLocks/>
          </p:cNvCxnSpPr>
          <p:nvPr/>
        </p:nvCxnSpPr>
        <p:spPr>
          <a:xfrm flipV="1">
            <a:off x="9701073" y="2884486"/>
            <a:ext cx="0" cy="2620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EEC1EFD-DF35-CC40-AA92-01EAA12E3718}"/>
              </a:ext>
            </a:extLst>
          </p:cNvPr>
          <p:cNvSpPr/>
          <p:nvPr/>
        </p:nvSpPr>
        <p:spPr>
          <a:xfrm>
            <a:off x="9534828" y="2718231"/>
            <a:ext cx="332489" cy="33250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A2B8FD-6E58-D647-A1B7-E6BEF1D32B48}"/>
              </a:ext>
            </a:extLst>
          </p:cNvPr>
          <p:cNvCxnSpPr/>
          <p:nvPr/>
        </p:nvCxnSpPr>
        <p:spPr>
          <a:xfrm flipH="1">
            <a:off x="6555179" y="2884485"/>
            <a:ext cx="314589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263F3D-DBDB-514E-9A3E-CBD727F5C8F3}"/>
                  </a:ext>
                </a:extLst>
              </p:cNvPr>
              <p:cNvSpPr txBox="1"/>
              <p:nvPr/>
            </p:nvSpPr>
            <p:spPr>
              <a:xfrm>
                <a:off x="6574669" y="2274382"/>
                <a:ext cx="1801839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𝑑𝑟𝑖𝑓𝑡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263F3D-DBDB-514E-9A3E-CBD727F5C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669" y="2274382"/>
                <a:ext cx="1801839" cy="610103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02426C-47C3-4745-B7FD-7B87D09D9BC8}"/>
              </a:ext>
            </a:extLst>
          </p:cNvPr>
          <p:cNvSpPr txBox="1"/>
          <p:nvPr/>
        </p:nvSpPr>
        <p:spPr>
          <a:xfrm>
            <a:off x="8128125" y="5733497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Applied E-Field to HPgTPC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9FBCE-3B73-1746-8F2A-0EE72700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41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D3FBF-00CC-8643-9B4B-CF019EE7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Do We Want To Know?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6C22A3-D7CB-EE40-8871-11829D01D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5037" y="2653809"/>
                <a:ext cx="9261926" cy="368392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ECAL surrounding the HPgTPC is composed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2×2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tiles.</a:t>
                </a:r>
              </a:p>
              <a:p>
                <a:r>
                  <a:rPr lang="en-US" sz="2400" dirty="0"/>
                  <a:t>To achieve the desired precision for DUNE, the drift velocity must be constrained within 1%.</a:t>
                </a:r>
              </a:p>
              <a:p>
                <a:r>
                  <a:rPr lang="en-US" sz="2400" dirty="0"/>
                  <a:t>Tolerance for fluctuations in:</a:t>
                </a:r>
              </a:p>
              <a:p>
                <a:pPr lvl="1"/>
                <a:r>
                  <a:rPr lang="en-US" sz="2400" dirty="0"/>
                  <a:t>Temperature?</a:t>
                </a:r>
              </a:p>
              <a:p>
                <a:pPr lvl="1"/>
                <a:r>
                  <a:rPr lang="en-US" sz="2400" dirty="0"/>
                  <a:t>E-Field?</a:t>
                </a:r>
              </a:p>
              <a:p>
                <a:pPr lvl="1"/>
                <a:r>
                  <a:rPr lang="en-US" sz="2400" dirty="0"/>
                  <a:t>Pressure?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6C22A3-D7CB-EE40-8871-11829D01D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5037" y="2653809"/>
                <a:ext cx="9261926" cy="3683928"/>
              </a:xfrm>
              <a:blipFill>
                <a:blip r:embed="rId2"/>
                <a:stretch>
                  <a:fillRect l="-959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E1454-5BC6-CF42-8DC1-6861C81C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3DF327F-58B5-3745-990B-B29ACF7D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Bounds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D1B5E71-1B9E-EC4F-B836-BAB167041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F22446B-61AF-5148-B471-EC20D0F8839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E-field and pressure held constant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±1%</m:t>
                    </m:r>
                  </m:oMath>
                </a14:m>
                <a:r>
                  <a:rPr lang="en-US" dirty="0"/>
                  <a:t> drift velocity</a:t>
                </a:r>
              </a:p>
              <a:p>
                <a:endParaRPr lang="en-US" dirty="0"/>
              </a:p>
              <a:p>
                <a:r>
                  <a:rPr lang="en-US" dirty="0"/>
                  <a:t>Tolerance for temperature fluctuations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4F22446B-61AF-5148-B471-EC20D0F88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8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25A09BE-F0D9-5D41-9575-B55C616E9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7732"/>
            <a:ext cx="5852160" cy="4560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675590-198D-D847-A7C6-EBAF5EFC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896FBB-3979-5E46-B232-C78973BC93F6}"/>
              </a:ext>
            </a:extLst>
          </p:cNvPr>
          <p:cNvCxnSpPr>
            <a:cxnSpLocks/>
          </p:cNvCxnSpPr>
          <p:nvPr/>
        </p:nvCxnSpPr>
        <p:spPr>
          <a:xfrm flipH="1">
            <a:off x="5709684" y="3583173"/>
            <a:ext cx="765545" cy="1063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3638FC-DDC2-1646-8AAD-268F260CF021}"/>
              </a:ext>
            </a:extLst>
          </p:cNvPr>
          <p:cNvCxnSpPr>
            <a:cxnSpLocks/>
          </p:cNvCxnSpPr>
          <p:nvPr/>
        </p:nvCxnSpPr>
        <p:spPr>
          <a:xfrm flipH="1">
            <a:off x="5709685" y="3636335"/>
            <a:ext cx="765544" cy="20201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0B1AE6-5F53-814A-B3E7-CCB830F7459C}"/>
              </a:ext>
            </a:extLst>
          </p:cNvPr>
          <p:cNvCxnSpPr>
            <a:cxnSpLocks/>
          </p:cNvCxnSpPr>
          <p:nvPr/>
        </p:nvCxnSpPr>
        <p:spPr>
          <a:xfrm flipH="1">
            <a:off x="1977959" y="4433777"/>
            <a:ext cx="4497271" cy="191618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3BDE10-59AF-5F44-8F39-F010775465AC}"/>
              </a:ext>
            </a:extLst>
          </p:cNvPr>
          <p:cNvCxnSpPr>
            <a:cxnSpLocks/>
          </p:cNvCxnSpPr>
          <p:nvPr/>
        </p:nvCxnSpPr>
        <p:spPr>
          <a:xfrm flipH="1">
            <a:off x="1891826" y="6349957"/>
            <a:ext cx="86133" cy="5084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AB67EB-CD53-C84C-BF5D-58477C6A8C8F}"/>
              </a:ext>
            </a:extLst>
          </p:cNvPr>
          <p:cNvCxnSpPr>
            <a:cxnSpLocks/>
          </p:cNvCxnSpPr>
          <p:nvPr/>
        </p:nvCxnSpPr>
        <p:spPr>
          <a:xfrm flipH="1">
            <a:off x="4622801" y="4433777"/>
            <a:ext cx="1852428" cy="1916180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2795B0-182B-2D41-9354-3EA8D89C0600}"/>
              </a:ext>
            </a:extLst>
          </p:cNvPr>
          <p:cNvCxnSpPr>
            <a:cxnSpLocks/>
          </p:cNvCxnSpPr>
          <p:nvPr/>
        </p:nvCxnSpPr>
        <p:spPr>
          <a:xfrm flipH="1">
            <a:off x="4565179" y="6251672"/>
            <a:ext cx="152871" cy="1390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D2FF79-07A9-064A-AEA8-54A3AB37A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Bounds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515535-A7A6-C84A-AA46-F2AB54CE2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521062"/>
            <a:ext cx="5983290" cy="43242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75E0AB-6D7F-7144-8B39-17311B8965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E-field and temperature held constant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±1%</m:t>
                    </m:r>
                  </m:oMath>
                </a14:m>
                <a:r>
                  <a:rPr lang="en-US" dirty="0"/>
                  <a:t> drift velocity</a:t>
                </a:r>
              </a:p>
              <a:p>
                <a:endParaRPr lang="en-US" dirty="0"/>
              </a:p>
              <a:p>
                <a:r>
                  <a:rPr lang="en-US" dirty="0"/>
                  <a:t>Tolerance for pressure fluctuations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75E0AB-6D7F-7144-8B39-17311B8965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8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9DE0F9-D5EF-264E-807E-32BC7DE7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075BD-088F-EA48-8E2F-E48337842086}"/>
              </a:ext>
            </a:extLst>
          </p:cNvPr>
          <p:cNvCxnSpPr>
            <a:cxnSpLocks/>
          </p:cNvCxnSpPr>
          <p:nvPr/>
        </p:nvCxnSpPr>
        <p:spPr>
          <a:xfrm flipH="1">
            <a:off x="5713615" y="3637935"/>
            <a:ext cx="746179" cy="11058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249B6E-7C3C-5947-9238-C1B74C71B052}"/>
              </a:ext>
            </a:extLst>
          </p:cNvPr>
          <p:cNvCxnSpPr>
            <a:cxnSpLocks/>
          </p:cNvCxnSpPr>
          <p:nvPr/>
        </p:nvCxnSpPr>
        <p:spPr>
          <a:xfrm flipH="1">
            <a:off x="5853686" y="3637935"/>
            <a:ext cx="606109" cy="12665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07B914-CA66-FC4C-8900-48C6FD6B91A1}"/>
              </a:ext>
            </a:extLst>
          </p:cNvPr>
          <p:cNvCxnSpPr>
            <a:cxnSpLocks/>
          </p:cNvCxnSpPr>
          <p:nvPr/>
        </p:nvCxnSpPr>
        <p:spPr>
          <a:xfrm flipH="1">
            <a:off x="3094704" y="4419600"/>
            <a:ext cx="3365090" cy="195155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47425F-BB2B-1144-B78A-2FC447688DD2}"/>
              </a:ext>
            </a:extLst>
          </p:cNvPr>
          <p:cNvCxnSpPr>
            <a:cxnSpLocks/>
          </p:cNvCxnSpPr>
          <p:nvPr/>
        </p:nvCxnSpPr>
        <p:spPr>
          <a:xfrm flipH="1">
            <a:off x="3374967" y="4419600"/>
            <a:ext cx="3084827" cy="193603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1A242B-7350-A74D-B8B3-7721E794604B}"/>
              </a:ext>
            </a:extLst>
          </p:cNvPr>
          <p:cNvCxnSpPr>
            <a:cxnSpLocks/>
          </p:cNvCxnSpPr>
          <p:nvPr/>
        </p:nvCxnSpPr>
        <p:spPr>
          <a:xfrm flipH="1">
            <a:off x="3062390" y="6311973"/>
            <a:ext cx="95677" cy="873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1AB5E5-7CA0-C041-AAC3-80C9F1FAEBFE}"/>
              </a:ext>
            </a:extLst>
          </p:cNvPr>
          <p:cNvCxnSpPr>
            <a:cxnSpLocks/>
          </p:cNvCxnSpPr>
          <p:nvPr/>
        </p:nvCxnSpPr>
        <p:spPr>
          <a:xfrm flipH="1">
            <a:off x="3307190" y="6311973"/>
            <a:ext cx="128737" cy="8732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5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CBAE4-A6CB-6448-B813-37A45C700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 Bounds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183A3A-1AE9-9041-B31C-0CCE6B0831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523058"/>
            <a:ext cx="5983290" cy="433494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5381AF-525F-FE4F-9941-DE1EA7745A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Temperature and pressure held constant.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±1%</m:t>
                    </m:r>
                  </m:oMath>
                </a14:m>
                <a:r>
                  <a:rPr lang="en-US" dirty="0"/>
                  <a:t> drift velocity</a:t>
                </a:r>
              </a:p>
              <a:p>
                <a:endParaRPr lang="en-US" dirty="0"/>
              </a:p>
              <a:p>
                <a:r>
                  <a:rPr lang="en-US" dirty="0"/>
                  <a:t>Tolerance for electric field fluctuations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5381AF-525F-FE4F-9941-DE1EA7745A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18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3144D3-AF4A-C64B-8E6C-67852816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80B17E-3C65-8A4A-B81F-43DE2608F427}"/>
              </a:ext>
            </a:extLst>
          </p:cNvPr>
          <p:cNvCxnSpPr>
            <a:cxnSpLocks/>
          </p:cNvCxnSpPr>
          <p:nvPr/>
        </p:nvCxnSpPr>
        <p:spPr>
          <a:xfrm flipH="1">
            <a:off x="5853686" y="3629891"/>
            <a:ext cx="596992" cy="76477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43E03E-8283-364F-9D34-FEC81FA3395D}"/>
              </a:ext>
            </a:extLst>
          </p:cNvPr>
          <p:cNvCxnSpPr>
            <a:cxnSpLocks/>
          </p:cNvCxnSpPr>
          <p:nvPr/>
        </p:nvCxnSpPr>
        <p:spPr>
          <a:xfrm flipH="1">
            <a:off x="5853686" y="3629891"/>
            <a:ext cx="596992" cy="15594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525092-9091-B942-92E7-4B77F1406C38}"/>
              </a:ext>
            </a:extLst>
          </p:cNvPr>
          <p:cNvCxnSpPr>
            <a:cxnSpLocks/>
          </p:cNvCxnSpPr>
          <p:nvPr/>
        </p:nvCxnSpPr>
        <p:spPr>
          <a:xfrm flipH="1">
            <a:off x="2615738" y="4409591"/>
            <a:ext cx="3834940" cy="1999105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C388E4-BBC6-CE4E-8A18-03E503B1C968}"/>
              </a:ext>
            </a:extLst>
          </p:cNvPr>
          <p:cNvCxnSpPr>
            <a:cxnSpLocks/>
          </p:cNvCxnSpPr>
          <p:nvPr/>
        </p:nvCxnSpPr>
        <p:spPr>
          <a:xfrm flipH="1">
            <a:off x="3530138" y="4420647"/>
            <a:ext cx="2920540" cy="1980153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2F8B43-4314-8149-8652-EE33265291A5}"/>
              </a:ext>
            </a:extLst>
          </p:cNvPr>
          <p:cNvCxnSpPr>
            <a:cxnSpLocks/>
          </p:cNvCxnSpPr>
          <p:nvPr/>
        </p:nvCxnSpPr>
        <p:spPr>
          <a:xfrm flipH="1">
            <a:off x="3530138" y="6300601"/>
            <a:ext cx="133004" cy="1041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A5E293-CAAC-C849-9D41-865D96BEBA0C}"/>
              </a:ext>
            </a:extLst>
          </p:cNvPr>
          <p:cNvCxnSpPr>
            <a:cxnSpLocks/>
          </p:cNvCxnSpPr>
          <p:nvPr/>
        </p:nvCxnSpPr>
        <p:spPr>
          <a:xfrm flipH="1">
            <a:off x="2624948" y="6300601"/>
            <a:ext cx="179212" cy="1009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21D0FD-FE40-BE45-970A-92DF5411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818968"/>
            <a:ext cx="4486656" cy="156635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Track Reconstruction 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18C14E-D6EE-F54B-A792-60FB92D0D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61373-4E49-8D47-951C-9ECFDC01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0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48FAAE-C785-9C44-B034-5DF065EC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GArSoft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C309BD-2F0C-1641-9B20-D0BFE4801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to simulate tracks in the HPgTPC and performs track reconstruction.</a:t>
            </a:r>
          </a:p>
          <a:p>
            <a:r>
              <a:rPr lang="en-US" dirty="0"/>
              <a:t>The focus here will be on the impact of increased diffusion on track reconstruction efficiency.</a:t>
            </a:r>
          </a:p>
          <a:p>
            <a:r>
              <a:rPr lang="en-US" dirty="0"/>
              <a:t>Aside from the nominal case 2, 4, 10, and 20 times the diffusion constants (both longitudinal and transverse) were investigated. </a:t>
            </a:r>
          </a:p>
          <a:p>
            <a:r>
              <a:rPr lang="en-US" dirty="0"/>
              <a:t>HPgTPC gas medium and parameters are not yet official. How much diffusion can the reconstruction handle?</a:t>
            </a:r>
          </a:p>
          <a:p>
            <a:r>
              <a:rPr lang="en-US" dirty="0"/>
              <a:t>Plotted also are the simulated track starting positions in the YZ and XY planes next to the reconstructed track starting positions.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A6889-8392-114A-91A5-002EF915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7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FF7F-7CE6-F34B-B734-BEF7E715D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GArSoft: The Nominal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106809-22D6-B44E-82F7-C45BBAA64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Simulate 100,000 muon events spread uniformly throughout the detector (for 10- and 20-times diffusion, 50,000 events).</a:t>
                </a:r>
              </a:p>
              <a:p>
                <a:endParaRPr lang="en-US" dirty="0"/>
              </a:p>
              <a:p>
                <a:r>
                  <a:rPr lang="en-US" dirty="0"/>
                  <a:t>Momentum range from 0.1 to 5 GeV/c (uniformly distributed)</a:t>
                </a:r>
              </a:p>
              <a:p>
                <a:endParaRPr lang="en-US" dirty="0"/>
              </a:p>
              <a:p>
                <a:r>
                  <a:rPr lang="en-US" dirty="0"/>
                  <a:t>Longitudinal diffusion: 201.25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Transverse diffusion: 160.285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𝑐𝑚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106809-22D6-B44E-82F7-C45BBAA64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2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80FB4-5F15-CE4F-B9B9-86147280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7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FC7646-3DC0-5B45-840D-9E707C18E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77672" y="1143672"/>
            <a:ext cx="5332656" cy="6096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5C217A-6B51-6843-A96A-A566A0FF0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88" y="626165"/>
            <a:ext cx="2664361" cy="522005"/>
          </a:xfrm>
        </p:spPr>
        <p:txBody>
          <a:bodyPr>
            <a:normAutofit fontScale="90000"/>
          </a:bodyPr>
          <a:lstStyle/>
          <a:p>
            <a:r>
              <a:rPr lang="en-US" dirty="0"/>
              <a:t>Nominal case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0BDF3D-4202-7B43-96DF-A028ABB69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13F82-6FAA-C741-9742-1F36E79D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8700" y="1137116"/>
            <a:ext cx="4999383" cy="6442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4ED10-AE85-744F-9A58-94299268F75C}"/>
              </a:ext>
            </a:extLst>
          </p:cNvPr>
          <p:cNvSpPr txBox="1"/>
          <p:nvPr/>
        </p:nvSpPr>
        <p:spPr>
          <a:xfrm>
            <a:off x="6223576" y="825004"/>
            <a:ext cx="5833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Monte Carlo simulated start positions on bottom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Reconstructed track position on top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E5E94-2EDB-234E-8D0A-3631C2D7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464" y="92423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2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3D51-A8F7-7241-A783-8CF1354D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1" y="154201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Neutrinos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5D40C5-5493-3B4B-B69E-4CA0406EE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3612" y="1692612"/>
            <a:ext cx="4769726" cy="3646829"/>
          </a:xfrm>
        </p:spPr>
        <p:txBody>
          <a:bodyPr>
            <a:noAutofit/>
          </a:bodyPr>
          <a:lstStyle/>
          <a:p>
            <a:r>
              <a:rPr lang="en-US" sz="2000" dirty="0"/>
              <a:t>Neutrinos are fundamental particles that come in three flavors: electron, muon, and tau.</a:t>
            </a:r>
          </a:p>
          <a:p>
            <a:r>
              <a:rPr lang="en-US" sz="2000" dirty="0"/>
              <a:t>Unlike other matter particles in the Standard Model, they are electrically neutral and have almost no mass.</a:t>
            </a:r>
          </a:p>
          <a:p>
            <a:r>
              <a:rPr lang="en-US" sz="2000" dirty="0"/>
              <a:t>They can change their flavor: oscillate.</a:t>
            </a:r>
          </a:p>
          <a:p>
            <a:r>
              <a:rPr lang="en-US" sz="2000" dirty="0"/>
              <a:t>When the Standard Model was created neutrinos were thought to be massless. Oscillations can only occur with distinct masses; therefore, they are not massless.</a:t>
            </a:r>
          </a:p>
        </p:txBody>
      </p:sp>
      <p:pic>
        <p:nvPicPr>
          <p:cNvPr id="1026" name="Picture 2" descr="Standard Model - Wikipedia">
            <a:extLst>
              <a:ext uri="{FF2B5EF4-FFF2-40B4-BE49-F238E27FC236}">
                <a16:creationId xmlns:a16="http://schemas.microsoft.com/office/drawing/2014/main" id="{42DB654B-6989-564C-BD36-B78E94012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08" y="1342921"/>
            <a:ext cx="4673914" cy="447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4AABD6-42CA-434A-8A04-1B9B34A54620}"/>
              </a:ext>
            </a:extLst>
          </p:cNvPr>
          <p:cNvSpPr/>
          <p:nvPr/>
        </p:nvSpPr>
        <p:spPr>
          <a:xfrm>
            <a:off x="7102908" y="4687931"/>
            <a:ext cx="2937932" cy="12587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A00AC1-A0C6-6F46-AF37-C8DFA4E3C0B7}"/>
              </a:ext>
            </a:extLst>
          </p:cNvPr>
          <p:cNvSpPr txBox="1"/>
          <p:nvPr/>
        </p:nvSpPr>
        <p:spPr>
          <a:xfrm>
            <a:off x="331484" y="6434510"/>
            <a:ext cx="1763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Distance/Energy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FA8197-127B-F34A-9CDC-B7560D8E1949}"/>
              </a:ext>
            </a:extLst>
          </p:cNvPr>
          <p:cNvCxnSpPr/>
          <p:nvPr/>
        </p:nvCxnSpPr>
        <p:spPr>
          <a:xfrm>
            <a:off x="373780" y="6424111"/>
            <a:ext cx="186396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395456-5050-DE45-8405-D5241EDED520}"/>
              </a:ext>
            </a:extLst>
          </p:cNvPr>
          <p:cNvSpPr txBox="1"/>
          <p:nvPr/>
        </p:nvSpPr>
        <p:spPr>
          <a:xfrm>
            <a:off x="3938475" y="6472682"/>
            <a:ext cx="273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an example oscillation*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DB2999-D4E9-8A49-8F64-D929E511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90B5A0-6112-334E-BE57-F3622E8B31C0}"/>
              </a:ext>
            </a:extLst>
          </p:cNvPr>
          <p:cNvSpPr/>
          <p:nvPr/>
        </p:nvSpPr>
        <p:spPr>
          <a:xfrm>
            <a:off x="313289" y="5813981"/>
            <a:ext cx="400797" cy="369569"/>
          </a:xfrm>
          <a:prstGeom prst="ellipse">
            <a:avLst/>
          </a:prstGeom>
          <a:solidFill>
            <a:srgbClr val="7DFB4D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93C8E6-7A29-6F40-8BBD-60A6A38194C6}"/>
              </a:ext>
            </a:extLst>
          </p:cNvPr>
          <p:cNvSpPr/>
          <p:nvPr/>
        </p:nvSpPr>
        <p:spPr>
          <a:xfrm>
            <a:off x="2689314" y="5818129"/>
            <a:ext cx="400797" cy="369569"/>
          </a:xfrm>
          <a:prstGeom prst="ellipse">
            <a:avLst/>
          </a:prstGeom>
          <a:solidFill>
            <a:srgbClr val="7DFB4D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C866F7-246A-724E-B744-E19499FDAA75}"/>
              </a:ext>
            </a:extLst>
          </p:cNvPr>
          <p:cNvSpPr/>
          <p:nvPr/>
        </p:nvSpPr>
        <p:spPr>
          <a:xfrm>
            <a:off x="4960776" y="5813981"/>
            <a:ext cx="400797" cy="369569"/>
          </a:xfrm>
          <a:prstGeom prst="ellipse">
            <a:avLst/>
          </a:prstGeom>
          <a:solidFill>
            <a:srgbClr val="7DFB4D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2A69D-5BA9-2F41-B595-6DDA2B4B5559}"/>
                  </a:ext>
                </a:extLst>
              </p:cNvPr>
              <p:cNvSpPr txBox="1"/>
              <p:nvPr/>
            </p:nvSpPr>
            <p:spPr>
              <a:xfrm>
                <a:off x="322239" y="5813981"/>
                <a:ext cx="4330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2A69D-5BA9-2F41-B595-6DDA2B4B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9" y="5813981"/>
                <a:ext cx="43300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6FE6E-1CD5-C84C-A176-B1834A7A7031}"/>
                  </a:ext>
                </a:extLst>
              </p:cNvPr>
              <p:cNvSpPr txBox="1"/>
              <p:nvPr/>
            </p:nvSpPr>
            <p:spPr>
              <a:xfrm>
                <a:off x="2735033" y="5825182"/>
                <a:ext cx="375744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F6FE6E-1CD5-C84C-A176-B1834A7A7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033" y="5825182"/>
                <a:ext cx="375744" cy="358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B8012-B0D2-764F-B3CA-16478ED5A0C8}"/>
                  </a:ext>
                </a:extLst>
              </p:cNvPr>
              <p:cNvSpPr txBox="1"/>
              <p:nvPr/>
            </p:nvSpPr>
            <p:spPr>
              <a:xfrm>
                <a:off x="4987130" y="5813981"/>
                <a:ext cx="4252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AB8012-B0D2-764F-B3CA-16478ED5A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130" y="5813981"/>
                <a:ext cx="42524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62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648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0.00232 L 0.19453 0.00232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542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542 0 " pathEditMode="relative" ptsTypes="AA">
                                      <p:cBhvr>
                                        <p:cTn id="4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" presetClass="exit" presetSubtype="1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2" grpId="0"/>
      <p:bldP spid="4" grpId="0" animBg="1"/>
      <p:bldP spid="4" grpId="1" animBg="1"/>
      <p:bldP spid="4" grpId="2" animBg="1"/>
      <p:bldP spid="15" grpId="0" animBg="1"/>
      <p:bldP spid="15" grpId="1" animBg="1"/>
      <p:bldP spid="15" grpId="2" animBg="1"/>
      <p:bldP spid="17" grpId="0" animBg="1"/>
      <p:bldP spid="5" grpId="0"/>
      <p:bldP spid="5" grpId="1"/>
      <p:bldP spid="5" grpId="2"/>
      <p:bldP spid="20" grpId="0"/>
      <p:bldP spid="20" grpId="1"/>
      <p:bldP spid="20" grpId="2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2285F-AC8F-174D-A153-15555A1AC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92" y="114446"/>
            <a:ext cx="7729728" cy="1188720"/>
          </a:xfrm>
        </p:spPr>
        <p:txBody>
          <a:bodyPr>
            <a:normAutofit/>
          </a:bodyPr>
          <a:lstStyle/>
          <a:p>
            <a:r>
              <a:rPr lang="en-US" sz="4000" dirty="0"/>
              <a:t>Nominal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C411FD-7B53-3743-8DD6-1E56EE9EB7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A9CCF-2B48-DB47-98E2-25BE37D4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3548" y="49653"/>
            <a:ext cx="365760" cy="36576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0234-03E8-A149-AF91-21FEDD13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98198" y="664200"/>
            <a:ext cx="5412656" cy="6974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887B-FFDE-3B4F-9106-19A0C9E0D200}"/>
              </a:ext>
            </a:extLst>
          </p:cNvPr>
          <p:cNvSpPr txBox="1"/>
          <p:nvPr/>
        </p:nvSpPr>
        <p:spPr>
          <a:xfrm>
            <a:off x="199962" y="1767006"/>
            <a:ext cx="45549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Of the reconstructed tracks, I only select those within 5 cm of the MC simulated track.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Of those, pick the closest to simulated track: this is a matched track and select the associated MC track.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Divide the number of matched tracks by the number of simulated tracks in a given bin.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This looks good; the tracks have been successfully reconstructed.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/>
              <a:t>Drop at large z due to short tracks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B90F-4AEC-454A-82A5-1AF7A098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Momentum 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C0250-F7B3-2B4F-BED1-8333E0E92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Lower momentum, worse efficiency.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13B2A5A-A7DB-904E-9997-D9646E48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160" y="398286"/>
            <a:ext cx="5095454" cy="5908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2A322-3307-D24C-9A54-3F58ED7811D3}"/>
              </a:ext>
            </a:extLst>
          </p:cNvPr>
          <p:cNvSpPr txBox="1"/>
          <p:nvPr/>
        </p:nvSpPr>
        <p:spPr>
          <a:xfrm>
            <a:off x="10969936" y="5590065"/>
            <a:ext cx="8522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[GeV/c]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9C39A-D4F8-3B4D-ACFF-1EC76F74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5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9AC8-B547-1A4E-86C3-96F7F97A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149" y="347869"/>
            <a:ext cx="2664361" cy="849996"/>
          </a:xfrm>
        </p:spPr>
        <p:txBody>
          <a:bodyPr>
            <a:normAutofit fontScale="90000"/>
          </a:bodyPr>
          <a:lstStyle/>
          <a:p>
            <a:r>
              <a:rPr lang="en-US" dirty="0"/>
              <a:t>Twice Diffusion constants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92577-1D81-774D-A795-73A033475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32185" y="1486563"/>
            <a:ext cx="2144287" cy="238639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Not a significant change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85AFA6-4F01-3C4D-A941-649A3711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77724" y="533400"/>
            <a:ext cx="5362048" cy="579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5D7B-762F-7841-AAF2-FE917B41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7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1CD7-0422-BD4F-9495-8BBB18A7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271" y="228091"/>
            <a:ext cx="2664361" cy="939449"/>
          </a:xfrm>
        </p:spPr>
        <p:txBody>
          <a:bodyPr>
            <a:normAutofit fontScale="90000"/>
          </a:bodyPr>
          <a:lstStyle/>
          <a:p>
            <a:r>
              <a:rPr lang="en-US" dirty="0"/>
              <a:t>4x Diffusion Constants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1A4A4-3255-644B-B470-9495E0DE7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0669" y="1465039"/>
            <a:ext cx="3387563" cy="3617323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Impact starts to become clearer.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About 5% loss in 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drop in x makes sense: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The more electrons spread out the more pads on the readout plane are triggered and the signal resolution is lowered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D26B0-5F5D-CF44-9DB7-A86F640E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9085" y="519278"/>
            <a:ext cx="4515971" cy="58194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DD26B6-CA22-EA4B-84CB-B9DFEC7C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7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15C5-2ADE-AA4F-8475-BE1C81C4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636" y="480247"/>
            <a:ext cx="2664361" cy="591579"/>
          </a:xfrm>
        </p:spPr>
        <p:txBody>
          <a:bodyPr>
            <a:normAutofit fontScale="90000"/>
          </a:bodyPr>
          <a:lstStyle/>
          <a:p>
            <a:r>
              <a:rPr lang="en-US" dirty="0"/>
              <a:t>10x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DC26F-D902-3B4C-9C58-03ADC8AD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2636" y="1436867"/>
            <a:ext cx="2664361" cy="2386397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Effect becoming much clearer.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Dropping about 10% at worst.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D416C6-185F-624C-A6B9-0DD5F3A9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81021" y="807485"/>
            <a:ext cx="4361074" cy="56198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B65DE7-B204-1142-966F-EBF56A8D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26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63A9-AE56-F746-B75C-800C0F8E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831" y="185351"/>
            <a:ext cx="2664361" cy="566060"/>
          </a:xfrm>
        </p:spPr>
        <p:txBody>
          <a:bodyPr>
            <a:normAutofit fontScale="90000"/>
          </a:bodyPr>
          <a:lstStyle/>
          <a:p>
            <a:r>
              <a:rPr lang="en-US" dirty="0"/>
              <a:t>20x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4B0DB-3326-914E-B943-DC78E9C9C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4082" y="1771795"/>
            <a:ext cx="4221704" cy="3314410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Dramatic change and loss in efficiency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About 35% loss in 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10-20% loss in y and z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28C5C8-89EE-4B4F-8794-1D12F661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11756" y="516811"/>
            <a:ext cx="4519800" cy="58243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CFBA77-A814-2D47-9D57-F07FF4711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04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8F14A-5E4F-684B-8AAA-B2DF9D46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503" y="998787"/>
            <a:ext cx="3352801" cy="123989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 help show the loss in reconstruction ability between nominal (right) and 20 times the diffusion constants (below).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AB25F-0320-794A-9331-FC62B3FC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" t="3913" r="49205" b="5362"/>
          <a:stretch/>
        </p:blipFill>
        <p:spPr>
          <a:xfrm rot="5400000">
            <a:off x="2051383" y="1377618"/>
            <a:ext cx="3428999" cy="7531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7C6D6-754B-3748-92ED-45C9E19C3483}"/>
              </a:ext>
            </a:extLst>
          </p:cNvPr>
          <p:cNvSpPr txBox="1"/>
          <p:nvPr/>
        </p:nvSpPr>
        <p:spPr>
          <a:xfrm>
            <a:off x="1155575" y="30528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390D1-F027-F64C-BC2B-CD95F98FD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9" t="3583" r="49647" b="5457"/>
          <a:stretch/>
        </p:blipFill>
        <p:spPr>
          <a:xfrm rot="5400000">
            <a:off x="6999267" y="-1955263"/>
            <a:ext cx="3237470" cy="714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0A79D-81C4-054A-BFBE-1C03858854C2}"/>
              </a:ext>
            </a:extLst>
          </p:cNvPr>
          <p:cNvSpPr txBox="1"/>
          <p:nvPr/>
        </p:nvSpPr>
        <p:spPr>
          <a:xfrm>
            <a:off x="3987304" y="7375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Nominal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DFD6933-CD59-6148-A6E7-8F4DF364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t>36</a:t>
            </a:fld>
            <a:endParaRPr lang="en-US" dirty="0"/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02D5D4F-5E62-094E-BBFD-83D80A44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04" y="-2"/>
            <a:ext cx="7147996" cy="3281047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5D984398-5DB2-8347-8A20-0B315B2D9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354796"/>
            <a:ext cx="7531766" cy="3508100"/>
          </a:xfrm>
          <a:prstGeom prst="rect">
            <a:avLst/>
          </a:prstGeom>
        </p:spPr>
      </p:pic>
      <p:pic>
        <p:nvPicPr>
          <p:cNvPr id="22" name="Picture 2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D972392-8B02-054D-B54C-49DBF390D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31566"/>
            <a:ext cx="7531765" cy="352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91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8A2BDB-B01C-9741-A76D-420BC8BA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F824F-435E-FE4F-A4AB-CC9E90B5C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maintain a 1% variation in drift velocity:</a:t>
            </a:r>
          </a:p>
          <a:p>
            <a:pPr lvl="2"/>
            <a:r>
              <a:rPr lang="en-US" dirty="0"/>
              <a:t>Temperature must be held stable +/- 2 degrees Celsius,</a:t>
            </a:r>
          </a:p>
          <a:p>
            <a:pPr lvl="2"/>
            <a:r>
              <a:rPr lang="en-US" sz="1800" dirty="0"/>
              <a:t>E-Field must be held stable +/- 4 V/cm, and</a:t>
            </a:r>
          </a:p>
          <a:p>
            <a:pPr lvl="2"/>
            <a:r>
              <a:rPr lang="en-US" sz="1800" dirty="0"/>
              <a:t>Pressure must be held stable +/- 0.1 bar.</a:t>
            </a:r>
            <a:endParaRPr lang="en-US" dirty="0"/>
          </a:p>
          <a:p>
            <a:r>
              <a:rPr lang="en-US" dirty="0"/>
              <a:t>Can safely reconstruct tracks with a diffusion factor of 2 or 4 larger than the nominal case, but performance degrades above this.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011458-3689-5E43-A780-C8C2610C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9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F7A9-735F-5545-9F18-C08969E0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8C476-4F2B-614C-B54F-6A441F32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of electron drift properties in a magnetic field that is not parallel to the electric field.</a:t>
            </a:r>
          </a:p>
          <a:p>
            <a:r>
              <a:rPr lang="en-US" dirty="0"/>
              <a:t>A more comprehensive look at track reconstruction efficiency including:</a:t>
            </a:r>
          </a:p>
          <a:p>
            <a:pPr lvl="2"/>
            <a:r>
              <a:rPr lang="en-US" dirty="0"/>
              <a:t>Altering the drift velocity with the diffusion, and</a:t>
            </a:r>
          </a:p>
          <a:p>
            <a:pPr lvl="2"/>
            <a:r>
              <a:rPr lang="en-US" dirty="0"/>
              <a:t>Understanding the impact of electron loss.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1B9C5-105D-4648-A6C6-64F21232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61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FEE5A-100C-7745-A45E-0F86F37F2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/>
              <a:t>Thank you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814188-71EA-E548-A64E-68DB50DA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6004" y="1164091"/>
            <a:ext cx="429768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2CCD47-BDDF-7443-977D-1CA68D21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6" y="1808744"/>
            <a:ext cx="4297680" cy="85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0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1C07-2305-B446-8AF1-0F0FF632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8" y="119117"/>
            <a:ext cx="8053406" cy="1188720"/>
          </a:xfrm>
        </p:spPr>
        <p:txBody>
          <a:bodyPr>
            <a:noAutofit/>
          </a:bodyPr>
          <a:lstStyle/>
          <a:p>
            <a:r>
              <a:rPr lang="en-US" sz="4000" dirty="0"/>
              <a:t>Neutrino Oscillations (2 Flavors)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5480-4625-0F49-965F-66AC78E33E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096000" y="1716080"/>
                <a:ext cx="5683509" cy="38481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4ℏ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5480-4625-0F49-965F-66AC78E33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096000" y="1716080"/>
                <a:ext cx="5683509" cy="3848100"/>
              </a:xfrm>
              <a:blipFill>
                <a:blip r:embed="rId3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B76ED6-F3AC-1D44-91E9-283EBD9FA0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7368" y="1716080"/>
                <a:ext cx="5683509" cy="50228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Flavor eigenstates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) are a superposition of mass 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), which are the eigenstates of the free particles’ Hamiltonian.</a:t>
                </a:r>
              </a:p>
              <a:p>
                <a:r>
                  <a:rPr lang="en-US" b="0" dirty="0"/>
                  <a:t>Mixing angle between mass and flavor eigenstates, “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dirty="0"/>
                  <a:t> (a unitary rotation/mixing matrix). </a:t>
                </a:r>
              </a:p>
              <a:p>
                <a:r>
                  <a:rPr lang="en-US" dirty="0"/>
                  <a:t>Start with an electron neutrino,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. Solve Schrödinger equation to determine the time evolution.</a:t>
                </a:r>
              </a:p>
              <a:p>
                <a:r>
                  <a:rPr lang="en-US" dirty="0"/>
                  <a:t>Oscillation frequency determined through identifying energy eigenvalues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Oscillation depends on:</a:t>
                </a:r>
              </a:p>
              <a:p>
                <a:pPr lvl="1"/>
                <a:r>
                  <a:rPr lang="en-US" dirty="0"/>
                  <a:t>Mixing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b="0" dirty="0"/>
                  <a:t>Mass squared difference: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Distance over energy: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𝐺𝑒𝑉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B76ED6-F3AC-1D44-91E9-283EBD9FA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7368" y="1716080"/>
                <a:ext cx="5683509" cy="5022803"/>
              </a:xfrm>
              <a:blipFill>
                <a:blip r:embed="rId4"/>
                <a:stretch>
                  <a:fillRect l="-668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0CADB-6596-C14A-942F-D2509EC6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8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D17DD2-4CED-8142-9A89-E8F65068F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00D2-8743-CD47-ADF2-0213E41D9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D095-39A8-2648-940F-AFAD9FA4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44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8E7C8E-FFB9-234F-977D-900D5EF8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Proton Event Display</a:t>
            </a:r>
          </a:p>
        </p:txBody>
      </p:sp>
      <p:pic>
        <p:nvPicPr>
          <p:cNvPr id="6" name="Content Placeholder 5" descr="A picture containing text, athletic game, basketball&#10;&#10;Description automatically generated">
            <a:extLst>
              <a:ext uri="{FF2B5EF4-FFF2-40B4-BE49-F238E27FC236}">
                <a16:creationId xmlns:a16="http://schemas.microsoft.com/office/drawing/2014/main" id="{B21C0FEF-D0E2-5A46-BE1E-199BC5947D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421" y="2320824"/>
            <a:ext cx="5437239" cy="44900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7194CFE-68E0-C745-A42A-B0954DECDE9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69382" y="2355271"/>
                <a:ext cx="5437239" cy="2275723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Initial proton (red) with 1.236 GeV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Curve in magnetic field: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/>
                  <a:t>Proton travelling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/>
                  <a:t>, E-field and B-field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Kick out electrons (green)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7194CFE-68E0-C745-A42A-B0954DECDE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69382" y="2355271"/>
                <a:ext cx="5437239" cy="227572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7047C5-4474-B24F-9381-9039F2F18A62}"/>
              </a:ext>
            </a:extLst>
          </p:cNvPr>
          <p:cNvCxnSpPr/>
          <p:nvPr/>
        </p:nvCxnSpPr>
        <p:spPr>
          <a:xfrm flipV="1">
            <a:off x="4670323" y="4940710"/>
            <a:ext cx="0" cy="10127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0D8873-B374-6045-A65E-8AB935754C12}"/>
              </a:ext>
            </a:extLst>
          </p:cNvPr>
          <p:cNvCxnSpPr>
            <a:cxnSpLocks/>
          </p:cNvCxnSpPr>
          <p:nvPr/>
        </p:nvCxnSpPr>
        <p:spPr>
          <a:xfrm flipH="1" flipV="1">
            <a:off x="3888657" y="5727290"/>
            <a:ext cx="781665" cy="226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749E11-5EB0-1147-91D8-232788D52CBB}"/>
              </a:ext>
            </a:extLst>
          </p:cNvPr>
          <p:cNvCxnSpPr>
            <a:cxnSpLocks/>
          </p:cNvCxnSpPr>
          <p:nvPr/>
        </p:nvCxnSpPr>
        <p:spPr>
          <a:xfrm flipV="1">
            <a:off x="4670323" y="5501148"/>
            <a:ext cx="639096" cy="4522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851A84E-7FFA-DF49-9FB8-D8FBFB351B88}"/>
              </a:ext>
            </a:extLst>
          </p:cNvPr>
          <p:cNvSpPr txBox="1"/>
          <p:nvPr/>
        </p:nvSpPr>
        <p:spPr>
          <a:xfrm>
            <a:off x="4611301" y="456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4C0B4F-EEF5-F340-A11C-749FF4174843}"/>
              </a:ext>
            </a:extLst>
          </p:cNvPr>
          <p:cNvSpPr txBox="1"/>
          <p:nvPr/>
        </p:nvSpPr>
        <p:spPr>
          <a:xfrm>
            <a:off x="5138101" y="5131816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F0B90-7256-434F-8A02-78F8D2AD6B3C}"/>
              </a:ext>
            </a:extLst>
          </p:cNvPr>
          <p:cNvSpPr txBox="1"/>
          <p:nvPr/>
        </p:nvSpPr>
        <p:spPr>
          <a:xfrm>
            <a:off x="3755772" y="57254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64A0F50-9D4C-A748-B1FC-1E34FCBB04D3}"/>
              </a:ext>
            </a:extLst>
          </p:cNvPr>
          <p:cNvCxnSpPr>
            <a:cxnSpLocks/>
          </p:cNvCxnSpPr>
          <p:nvPr/>
        </p:nvCxnSpPr>
        <p:spPr>
          <a:xfrm flipH="1">
            <a:off x="2817040" y="2690157"/>
            <a:ext cx="3436276" cy="2319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A7D5F7-F5C1-F34E-9783-124A592DB015}"/>
              </a:ext>
            </a:extLst>
          </p:cNvPr>
          <p:cNvCxnSpPr>
            <a:cxnSpLocks/>
          </p:cNvCxnSpPr>
          <p:nvPr/>
        </p:nvCxnSpPr>
        <p:spPr>
          <a:xfrm flipH="1">
            <a:off x="3234814" y="4333828"/>
            <a:ext cx="2934569" cy="0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4472A5-3726-4C40-96EB-8A1624FA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1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50319C-B008-B841-A563-D4145C83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620112"/>
            <a:ext cx="9485376" cy="1188720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Electro-Negativity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E671D0-14D6-B94D-BEAA-5BBA7EECD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36" y="2153412"/>
                <a:ext cx="11923776" cy="44577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When contaminants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𝐶𝑙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are introduced into the gas mixture there is a non-zero probability that the drifting electrons attach to these electro-negative elements and compounds.</a:t>
                </a:r>
              </a:p>
              <a:p>
                <a:r>
                  <a:rPr lang="en-US" sz="2800" dirty="0"/>
                  <a:t>When a liberated electron reattaches, we lose the signal and information that came with it.</a:t>
                </a:r>
              </a:p>
              <a:p>
                <a:r>
                  <a:rPr lang="en-US" sz="2800" dirty="0"/>
                  <a:t>Even a few parts per million of electro-negative gas can kill off the entire signal... (see next slide)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E671D0-14D6-B94D-BEAA-5BBA7EECD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36" y="2153412"/>
                <a:ext cx="11923776" cy="4457700"/>
              </a:xfrm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22204-F778-9343-A871-3028C118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07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AEF8A9-D3FD-6446-8F03-46154B36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5260"/>
            <a:ext cx="7729728" cy="118872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Electron Attachment to Oxygen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2C99744D-A751-8643-8CF8-F5231A695F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996" y="1956966"/>
            <a:ext cx="6037004" cy="48395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D1B276B-0849-AC49-BF85-D23962C4AEB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854435" y="2510225"/>
                <a:ext cx="4270247" cy="310198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most likely electro-negative substance to appear in the detector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Trace amounts (ppm) is enough to severely impact signal.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D1B276B-0849-AC49-BF85-D23962C4A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54435" y="2510225"/>
                <a:ext cx="4270247" cy="3101982"/>
              </a:xfrm>
              <a:blipFill>
                <a:blip r:embed="rId3"/>
                <a:stretch>
                  <a:fillRect l="-1775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48915-8965-C443-ABE4-FD503201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2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1C07-2305-B446-8AF1-0F0FF632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68" y="119117"/>
            <a:ext cx="8053406" cy="1188720"/>
          </a:xfrm>
        </p:spPr>
        <p:txBody>
          <a:bodyPr>
            <a:noAutofit/>
          </a:bodyPr>
          <a:lstStyle/>
          <a:p>
            <a:r>
              <a:rPr lang="en-US" sz="4000" dirty="0"/>
              <a:t>Neutrino Oscillations (3 Flavors)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5480-4625-0F49-965F-66AC78E33E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01125" y="1586928"/>
                <a:ext cx="5133225" cy="463099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ℏ</m:t>
                                        </m:r>
                                      </m:den>
                                    </m:f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35480-4625-0F49-965F-66AC78E33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01125" y="1586928"/>
                <a:ext cx="5133225" cy="4630992"/>
              </a:xfrm>
              <a:blipFill>
                <a:blip r:embed="rId3"/>
                <a:stretch>
                  <a:fillRect l="-494" b="-5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B76ED6-F3AC-1D44-91E9-283EBD9FA0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07368" y="1716080"/>
                <a:ext cx="5683509" cy="502280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Mixing matrix expanded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In general,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will have complex elements.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rgbClr val="FFC000"/>
                  </a:solidFill>
                </a:endParaRPr>
              </a:p>
              <a:p>
                <a:r>
                  <a:rPr lang="en-US" dirty="0"/>
                  <a:t>Oscillation depends on:</a:t>
                </a:r>
              </a:p>
              <a:p>
                <a:pPr lvl="1"/>
                <a:r>
                  <a:rPr lang="en-US" dirty="0"/>
                  <a:t>Mixing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b="0" dirty="0"/>
                  <a:t>Mass squared difference: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Distance over energy: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𝐺𝑒𝑉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US" dirty="0"/>
                  <a:t> ,</a:t>
                </a:r>
              </a:p>
              <a:p>
                <a:pPr lvl="1"/>
                <a:r>
                  <a:rPr lang="en-US" dirty="0"/>
                  <a:t>A CP-violating phase: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This discussion has been about neutrinos in vacuum, when neutrinos pass through matter the oscillation frequency is altered.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8B76ED6-F3AC-1D44-91E9-283EBD9FA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07368" y="1716080"/>
                <a:ext cx="5683509" cy="5022803"/>
              </a:xfrm>
              <a:blipFill>
                <a:blip r:embed="rId4"/>
                <a:stretch>
                  <a:fillRect l="-668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0CADB-6596-C14A-942F-D2509EC61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99AF-A122-FB47-B0E2-62DBC979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 Probabilities</a:t>
            </a:r>
          </a:p>
        </p:txBody>
      </p:sp>
      <p:pic>
        <p:nvPicPr>
          <p:cNvPr id="7" name="Content Placeholder 6" descr="A picture containing curtain&#10;&#10;Description automatically generated">
            <a:extLst>
              <a:ext uri="{FF2B5EF4-FFF2-40B4-BE49-F238E27FC236}">
                <a16:creationId xmlns:a16="http://schemas.microsoft.com/office/drawing/2014/main" id="{83EFF539-A4A3-884F-97FF-75206BEA7C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50938" y="2686834"/>
            <a:ext cx="4829175" cy="3249632"/>
          </a:xfrm>
        </p:spPr>
      </p:pic>
      <p:pic>
        <p:nvPicPr>
          <p:cNvPr id="9" name="Content Placeholder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0E810E8-A45F-7A43-AA3B-162FD2E270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08713" y="2632533"/>
            <a:ext cx="4824412" cy="332013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D614B-B51E-854C-AEC8-99836A9F4417}"/>
              </a:ext>
            </a:extLst>
          </p:cNvPr>
          <p:cNvSpPr txBox="1"/>
          <p:nvPr/>
        </p:nvSpPr>
        <p:spPr>
          <a:xfrm>
            <a:off x="4754880" y="5910080"/>
            <a:ext cx="3082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Muon neutrino</a:t>
            </a:r>
          </a:p>
          <a:p>
            <a:r>
              <a:rPr lang="en-US" dirty="0">
                <a:solidFill>
                  <a:srgbClr val="FF0000"/>
                </a:solidFill>
              </a:rPr>
              <a:t>Electron neutrino</a:t>
            </a:r>
          </a:p>
          <a:p>
            <a:r>
              <a:rPr lang="en-US" dirty="0"/>
              <a:t>tau neutrino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7116F-1ADC-0947-B55E-6D33FFA5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4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48E3-E5B0-D84A-821D-C014942D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Ordering</a:t>
            </a:r>
          </a:p>
        </p:txBody>
      </p:sp>
      <p:pic>
        <p:nvPicPr>
          <p:cNvPr id="6" name="Content Placeholder 5" descr="Graphical user interface, Word&#10;&#10;Description automatically generated with medium confidence">
            <a:extLst>
              <a:ext uri="{FF2B5EF4-FFF2-40B4-BE49-F238E27FC236}">
                <a16:creationId xmlns:a16="http://schemas.microsoft.com/office/drawing/2014/main" id="{734066EB-FAB3-ED4F-A015-08F500E78F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39342" y="2791326"/>
            <a:ext cx="4271771" cy="3101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829387-2620-7648-B238-9511A0C63C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747095" y="2791325"/>
                <a:ext cx="4555382" cy="37274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Solar neutrino and atmospheric neutrino oscillations are governed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r>
                  <a:rPr lang="en-US" sz="2000" dirty="0"/>
                  <a:t>Experiments have determined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𝑎𝑡𝑚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&gt;|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𝑠𝑜𝑙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Sign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still to be determined.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normal ordering,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𝑎𝑡𝑚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&lt;0⇒</m:t>
                    </m:r>
                  </m:oMath>
                </a14:m>
                <a:r>
                  <a:rPr lang="en-US" sz="1800" dirty="0"/>
                  <a:t> inverted ordering.</a:t>
                </a:r>
              </a:p>
              <a:p>
                <a:r>
                  <a:rPr lang="en-US" sz="2000" dirty="0"/>
                  <a:t>DUNE seeks to determine the mass ordering…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829387-2620-7648-B238-9511A0C63C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747095" y="2791325"/>
                <a:ext cx="4555382" cy="3727461"/>
              </a:xfrm>
              <a:blipFill>
                <a:blip r:embed="rId4"/>
                <a:stretch>
                  <a:fillRect l="-1111" t="-1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28134-8F0F-BD4E-8F11-FB1266BC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F36845-B623-4D4B-B7A6-06FDAC20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54" y="2183392"/>
            <a:ext cx="8976890" cy="29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7F0A0-4A32-6448-AAEC-49D204197C09}"/>
              </a:ext>
            </a:extLst>
          </p:cNvPr>
          <p:cNvSpPr txBox="1"/>
          <p:nvPr/>
        </p:nvSpPr>
        <p:spPr>
          <a:xfrm>
            <a:off x="1607555" y="5340230"/>
            <a:ext cx="897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Goal:</a:t>
            </a:r>
          </a:p>
          <a:p>
            <a:r>
              <a:rPr lang="en-US" dirty="0"/>
              <a:t>	Understand the role of neutrinos in the universe and matter-antimatter asymmetry through the study of neutrino oscillations.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6C233-D143-144F-94F4-40BD95EA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D89EE-814E-BB4A-B346-CD55C9D60E1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DED8FE-3EAE-AB40-845C-766EE4EC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690302"/>
            <a:ext cx="7729728" cy="1188720"/>
          </a:xfrm>
        </p:spPr>
        <p:txBody>
          <a:bodyPr/>
          <a:lstStyle/>
          <a:p>
            <a:r>
              <a:rPr lang="en-US" dirty="0"/>
              <a:t>Deep Underground Neutrino Experiment</a:t>
            </a:r>
          </a:p>
        </p:txBody>
      </p:sp>
    </p:spTree>
    <p:extLst>
      <p:ext uri="{BB962C8B-B14F-4D97-AF65-F5344CB8AC3E}">
        <p14:creationId xmlns:p14="http://schemas.microsoft.com/office/powerpoint/2010/main" val="362642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23CD32-AA9F-6945-97C4-15E75A60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Detection of Neutrinos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7DE449-D74F-8A4C-A2DC-CC5B5ABD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3417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{DDA1D560-9995-6843-812C-70F0584BEAA5}tf10001120</Template>
  <TotalTime>7216</TotalTime>
  <Words>2458</Words>
  <Application>Microsoft Macintosh PowerPoint</Application>
  <PresentationFormat>Widescreen</PresentationFormat>
  <Paragraphs>390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Gill Sans MT</vt:lpstr>
      <vt:lpstr>Wingdings</vt:lpstr>
      <vt:lpstr>Wingdings 3</vt:lpstr>
      <vt:lpstr>Parcel</vt:lpstr>
      <vt:lpstr>Simulation of Electron Drift Properties and Track Reconstruction for the Deep Underground Neutrino Experiment</vt:lpstr>
      <vt:lpstr>Overview</vt:lpstr>
      <vt:lpstr>Neutrinos</vt:lpstr>
      <vt:lpstr>Neutrino Oscillations (2 Flavors)</vt:lpstr>
      <vt:lpstr>Neutrino Oscillations (3 Flavors)</vt:lpstr>
      <vt:lpstr>Oscillation Probabilities</vt:lpstr>
      <vt:lpstr>Mass Ordering</vt:lpstr>
      <vt:lpstr>Deep Underground Neutrino Experiment</vt:lpstr>
      <vt:lpstr>Detection of Neutrinos</vt:lpstr>
      <vt:lpstr>TPC Particle Detection</vt:lpstr>
      <vt:lpstr>Reaching the Readout Plane</vt:lpstr>
      <vt:lpstr>Electron Drift</vt:lpstr>
      <vt:lpstr>Electron Diffusion</vt:lpstr>
      <vt:lpstr>Implementation at DUNE</vt:lpstr>
      <vt:lpstr>Near Detector Hall</vt:lpstr>
      <vt:lpstr>HPgTPC</vt:lpstr>
      <vt:lpstr>Event Displays</vt:lpstr>
      <vt:lpstr>Neutrino Event Display</vt:lpstr>
      <vt:lpstr>Muon Event Display</vt:lpstr>
      <vt:lpstr>PyBoltz</vt:lpstr>
      <vt:lpstr>Assumptions and conditions </vt:lpstr>
      <vt:lpstr>What Do We Want To Know?</vt:lpstr>
      <vt:lpstr>Temperature Bounds</vt:lpstr>
      <vt:lpstr>Pressure Bounds</vt:lpstr>
      <vt:lpstr>Electric Field Bounds</vt:lpstr>
      <vt:lpstr>Track Reconstruction Efficiency</vt:lpstr>
      <vt:lpstr>GArSoft</vt:lpstr>
      <vt:lpstr>GArSoft: The Nominal Case</vt:lpstr>
      <vt:lpstr>Nominal case</vt:lpstr>
      <vt:lpstr>Nominal</vt:lpstr>
      <vt:lpstr>Nominal Momentum Efficiency</vt:lpstr>
      <vt:lpstr>Twice Diffusion constants</vt:lpstr>
      <vt:lpstr>4x Diffusion Constants</vt:lpstr>
      <vt:lpstr>10x</vt:lpstr>
      <vt:lpstr>20x</vt:lpstr>
      <vt:lpstr>PowerPoint Presentation</vt:lpstr>
      <vt:lpstr>Summary and Conclusions</vt:lpstr>
      <vt:lpstr>Future Work</vt:lpstr>
      <vt:lpstr>Thank you</vt:lpstr>
      <vt:lpstr>Extra</vt:lpstr>
      <vt:lpstr>Proton Event Display</vt:lpstr>
      <vt:lpstr>Electro-Negativity</vt:lpstr>
      <vt:lpstr>Electron Attachment to Oxygen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Mutchler</dc:creator>
  <cp:lastModifiedBy>Aaron Mutchler</cp:lastModifiedBy>
  <cp:revision>80</cp:revision>
  <dcterms:created xsi:type="dcterms:W3CDTF">2021-03-16T18:15:31Z</dcterms:created>
  <dcterms:modified xsi:type="dcterms:W3CDTF">2021-03-23T15:48:25Z</dcterms:modified>
</cp:coreProperties>
</file>